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89" r:id="rId32"/>
    <p:sldId id="292" r:id="rId33"/>
    <p:sldId id="293" r:id="rId34"/>
    <p:sldId id="29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42" autoAdjust="0"/>
  </p:normalViewPr>
  <p:slideViewPr>
    <p:cSldViewPr>
      <p:cViewPr varScale="1">
        <p:scale>
          <a:sx n="140" d="100"/>
          <a:sy n="140" d="100"/>
        </p:scale>
        <p:origin x="7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9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3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3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&#1082;&#1072;&#1073;&#1080;&#1085;&#1077;&#1090;.&#1077;&#1082;&#1072;&#1090;&#1077;&#1088;&#1080;&#1085;&#1073;&#1091;&#1088;&#1075;.&#1088;&#1092;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2019/2020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</a:t>
            </a:r>
            <a:r>
              <a:rPr lang="ru-RU" alt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131590"/>
            <a:ext cx="6246523" cy="3513669"/>
            <a:chOff x="2555776" y="1131590"/>
            <a:chExt cx="6246523" cy="3513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8107" t="7300" r="18895" b="29700"/>
            <a:stretch/>
          </p:blipFill>
          <p:spPr>
            <a:xfrm>
              <a:off x="2555776" y="1131590"/>
              <a:ext cx="6246523" cy="3513669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06074" y="4155926"/>
              <a:ext cx="95435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</a:t>
            </a:r>
            <a:r>
              <a:rPr lang="ru-RU" altLang="ru-RU" sz="1600" dirty="0">
                <a:latin typeface="+mn-lt"/>
                <a:cs typeface="+mn-cs"/>
              </a:rPr>
              <a:t>тип заявления </a:t>
            </a:r>
            <a:br>
              <a:rPr lang="ru-RU" altLang="ru-RU" sz="1600" dirty="0">
                <a:latin typeface="+mn-lt"/>
                <a:cs typeface="+mn-cs"/>
              </a:rPr>
            </a:br>
            <a:r>
              <a:rPr lang="ru-RU" altLang="ru-RU" sz="1600" dirty="0">
                <a:latin typeface="+mn-lt"/>
                <a:cs typeface="+mn-cs"/>
              </a:rPr>
              <a:t>«Первичное зачисление в 1-й </a:t>
            </a:r>
            <a:r>
              <a:rPr lang="ru-RU" altLang="ru-RU" sz="1600" dirty="0" smtClean="0">
                <a:latin typeface="+mn-lt"/>
                <a:cs typeface="+mn-cs"/>
              </a:rPr>
              <a:t>класс для льготных категорий граждан </a:t>
            </a:r>
            <a:r>
              <a:rPr lang="ru-RU" altLang="ru-RU" sz="1600" dirty="0">
                <a:latin typeface="+mn-lt"/>
                <a:cs typeface="+mn-cs"/>
              </a:rPr>
              <a:t>(</a:t>
            </a:r>
            <a:r>
              <a:rPr lang="ru-RU" altLang="ru-RU" sz="1600" dirty="0" smtClean="0">
                <a:latin typeface="+mn-lt"/>
                <a:cs typeface="+mn-cs"/>
              </a:rPr>
              <a:t>2019-2020 </a:t>
            </a:r>
            <a:r>
              <a:rPr lang="ru-RU" altLang="ru-RU" sz="1600" dirty="0">
                <a:latin typeface="+mn-lt"/>
                <a:cs typeface="+mn-cs"/>
              </a:rPr>
              <a:t>учебный год)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83768" y="1473139"/>
            <a:ext cx="6528916" cy="3244431"/>
            <a:chOff x="2267744" y="1487559"/>
            <a:chExt cx="6528916" cy="3244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17100" r="18107" b="26200"/>
            <a:stretch/>
          </p:blipFill>
          <p:spPr>
            <a:xfrm>
              <a:off x="2267744" y="1487559"/>
              <a:ext cx="6528916" cy="324443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83768" y="4227934"/>
              <a:ext cx="453650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50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15.12.2018 </a:t>
            </a:r>
            <a:r>
              <a:rPr lang="ru-RU" dirty="0"/>
              <a:t>–</a:t>
            </a:r>
            <a:r>
              <a:rPr lang="ru-RU" b="1" dirty="0" smtClean="0"/>
              <a:t> 23.01.2019</a:t>
            </a:r>
            <a:r>
              <a:rPr lang="ru-RU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имеющих право на получение мест в муниципальных образовательных учреждениях 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и проживающих на закрепленной </a:t>
            </a:r>
            <a:r>
              <a:rPr lang="ru-RU" sz="1600" dirty="0" smtClean="0"/>
              <a:t>территории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01.02.2019 – 30.06.2019 </a:t>
            </a:r>
            <a:r>
              <a:rPr lang="ru-RU" sz="1600" dirty="0"/>
              <a:t>– </a:t>
            </a:r>
            <a:r>
              <a:rPr lang="ru-RU" sz="1600" dirty="0"/>
              <a:t>прием детей, проживающих на закрепленной территории (имеющих постоянную или временную регистрацию </a:t>
            </a:r>
            <a:r>
              <a:rPr lang="ru-RU" sz="1600" dirty="0" smtClean="0"/>
              <a:t>на </a:t>
            </a:r>
            <a:r>
              <a:rPr lang="ru-RU" sz="1600" dirty="0"/>
              <a:t>закрепленной территории), в том числе имеющих право на получение мест в муниципальных образовательных учреждениях 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(при наличии свободных мест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01.07.2019 – 05.09.2019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не проживающих на закрепленной территории 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01.02.2019 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1203598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Перечень школ для выбора автоматически определяется на основании адреса регистрации ребенка!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Если за адресом закреплено несколько образовательных учреждений, такие учреждения будут доступны для выбора из списка</a:t>
            </a:r>
            <a:r>
              <a:rPr lang="ru-RU" altLang="ru-RU" sz="1500" dirty="0" smtClean="0">
                <a:latin typeface="+mn-lt"/>
                <a:cs typeface="+mn-cs"/>
              </a:rPr>
              <a:t>. Необходимо выбрать одно значение.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8500" t="42300" r="35431" b="16401"/>
          <a:stretch/>
        </p:blipFill>
        <p:spPr>
          <a:xfrm>
            <a:off x="3059832" y="1292807"/>
            <a:ext cx="5904656" cy="297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411659"/>
            <a:ext cx="5710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500" dirty="0" smtClean="0"/>
              <a:t>После заполнения </a:t>
            </a:r>
            <a:r>
              <a:rPr lang="ru-RU" altLang="ru-RU" sz="1500" u="sng" dirty="0" smtClean="0"/>
              <a:t>всех</a:t>
            </a:r>
            <a:r>
              <a:rPr lang="ru-RU" altLang="ru-RU" sz="1500" dirty="0" smtClean="0"/>
              <a:t> полей, нажать </a:t>
            </a:r>
            <a:r>
              <a:rPr lang="ru-RU" altLang="ru-RU" sz="1500" dirty="0"/>
              <a:t>кнопку </a:t>
            </a:r>
            <a:r>
              <a:rPr lang="ru-RU" altLang="ru-RU" sz="1500" b="1" dirty="0"/>
              <a:t>«Подать заявление»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+mn-lt"/>
                <a:cs typeface="+mn-cs"/>
              </a:rPr>
              <a:t>Статус заявления </a:t>
            </a:r>
            <a:r>
              <a:rPr lang="ru-RU" altLang="ru-RU" sz="1500" dirty="0" smtClean="0">
                <a:latin typeface="+mn-lt"/>
                <a:cs typeface="+mn-cs"/>
              </a:rPr>
              <a:t>«Заявление принято к рассмотрению» </a:t>
            </a:r>
            <a:r>
              <a:rPr lang="ru-RU" altLang="ru-RU" sz="1500" dirty="0">
                <a:latin typeface="+mn-lt"/>
                <a:cs typeface="+mn-cs"/>
              </a:rPr>
              <a:t>означает, что заявление зарегистрировано в системе электронной очереди </a:t>
            </a:r>
            <a:endParaRPr lang="ru-RU" altLang="ru-RU" sz="1500" dirty="0" smtClean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Департамента </a:t>
            </a:r>
            <a:r>
              <a:rPr lang="ru-RU" altLang="ru-RU" sz="1500" dirty="0">
                <a:latin typeface="+mn-lt"/>
                <a:cs typeface="+mn-cs"/>
              </a:rPr>
              <a:t>образования. </a:t>
            </a:r>
            <a:endParaRPr lang="ru-RU" altLang="ru-RU" sz="1500" dirty="0" smtClean="0">
              <a:latin typeface="+mn-lt"/>
              <a:cs typeface="+mn-cs"/>
            </a:endParaRP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Результат </a:t>
            </a:r>
            <a:r>
              <a:rPr lang="ru-RU" altLang="ru-RU" sz="1500" dirty="0">
                <a:latin typeface="+mn-lt"/>
                <a:cs typeface="+mn-cs"/>
              </a:rPr>
              <a:t>оказания услуги отобразится в </a:t>
            </a:r>
            <a:r>
              <a:rPr lang="ru-RU" altLang="ru-RU" sz="1500" dirty="0" smtClean="0">
                <a:latin typeface="+mn-lt"/>
                <a:cs typeface="+mn-cs"/>
              </a:rPr>
              <a:t>Личном </a:t>
            </a:r>
            <a:r>
              <a:rPr lang="ru-RU" altLang="ru-RU" sz="1500" dirty="0">
                <a:latin typeface="+mn-lt"/>
                <a:cs typeface="+mn-cs"/>
              </a:rPr>
              <a:t>кабинете, в истории рассмотрения заявления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7161" r="21178" b="50842"/>
          <a:stretch>
            <a:fillRect/>
          </a:stretch>
        </p:blipFill>
        <p:spPr bwMode="auto">
          <a:xfrm>
            <a:off x="3131840" y="1114435"/>
            <a:ext cx="5710828" cy="22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r="2748"/>
          <a:stretch>
            <a:fillRect/>
          </a:stretch>
        </p:blipFill>
        <p:spPr bwMode="auto">
          <a:xfrm>
            <a:off x="3131840" y="2011231"/>
            <a:ext cx="5710828" cy="20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30806"/>
            <a:ext cx="8591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</a:t>
            </a:r>
            <a:r>
              <a:rPr lang="ru-RU" altLang="ru-RU" sz="1500" b="1" i="1" dirty="0" smtClean="0"/>
              <a:t>необходимо </a:t>
            </a:r>
            <a:r>
              <a:rPr lang="ru-RU" altLang="ru-RU" sz="1500" b="1" i="1" dirty="0"/>
              <a:t>обратиться </a:t>
            </a:r>
            <a:r>
              <a:rPr lang="ru-RU" altLang="ru-RU" sz="1500" b="1" i="1" dirty="0" smtClean="0"/>
              <a:t>в </a:t>
            </a:r>
            <a:r>
              <a:rPr lang="ru-RU" altLang="ru-RU" sz="1500" b="1" i="1" dirty="0"/>
              <a:t>МКУ ЦМУ </a:t>
            </a:r>
            <a:r>
              <a:rPr lang="ru-RU" altLang="ru-RU" sz="1500" b="1" i="1" dirty="0" smtClean="0"/>
              <a:t>или </a:t>
            </a:r>
            <a:r>
              <a:rPr lang="ru-RU" altLang="ru-RU" sz="1500" b="1" i="1" dirty="0"/>
              <a:t>ГБУ СО МФЦ, часы работы указаны в информационно-телекоммуникационной сети Интернет на официальных сайтах </a:t>
            </a:r>
            <a:r>
              <a:rPr lang="ru-RU" altLang="ru-RU" sz="1500" b="1" i="1" dirty="0" smtClean="0"/>
              <a:t>организаций</a:t>
            </a:r>
            <a:endParaRPr lang="ru-RU" altLang="ru-RU" sz="1500" b="1" i="1" dirty="0"/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«Личный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подтверждённой учетной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и контактных данных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545988" y="1779662"/>
            <a:ext cx="2495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(лучше использовать стационарный компьютер или ноутбук с выделенным каналом Интернет)</a:t>
            </a:r>
          </a:p>
          <a:p>
            <a:r>
              <a:rPr lang="ru-RU" altLang="ru-RU" sz="1400" dirty="0"/>
              <a:t>Запустить Интернет браузер (например: </a:t>
            </a:r>
            <a:r>
              <a:rPr lang="en-US" altLang="ru-RU" sz="1400" dirty="0"/>
              <a:t>Google Chrome, Mozilla</a:t>
            </a:r>
            <a:r>
              <a:rPr lang="ru-RU" altLang="ru-RU" sz="1400" dirty="0"/>
              <a:t>)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В </a:t>
            </a:r>
            <a:r>
              <a:rPr lang="ru-RU" altLang="ru-RU" sz="1400" dirty="0"/>
              <a:t>адресной строке набрать </a:t>
            </a:r>
            <a:r>
              <a:rPr lang="ru-RU" altLang="ru-RU" sz="1400" dirty="0" err="1" smtClean="0">
                <a:hlinkClick r:id="rId6"/>
              </a:rPr>
              <a:t>кабинет.екатеринбург.рф</a:t>
            </a:r>
            <a:endParaRPr lang="en-US" altLang="ru-RU" sz="1400" dirty="0"/>
          </a:p>
          <a:p>
            <a:r>
              <a:rPr lang="ru-RU" altLang="ru-RU" sz="1400" dirty="0"/>
              <a:t>Нажать кнопку </a:t>
            </a:r>
            <a:r>
              <a:rPr lang="ru-RU" altLang="ru-RU" sz="1400" dirty="0" smtClean="0"/>
              <a:t>«Войти в личный </a:t>
            </a:r>
            <a:r>
              <a:rPr lang="ru-RU" altLang="ru-RU" sz="1400" dirty="0"/>
              <a:t>кабинет»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635646"/>
            <a:ext cx="6047590" cy="3168352"/>
            <a:chOff x="395536" y="1635646"/>
            <a:chExt cx="6047590" cy="31683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 t="3800" r="17713" b="21301"/>
            <a:stretch/>
          </p:blipFill>
          <p:spPr>
            <a:xfrm>
              <a:off x="395536" y="1707654"/>
              <a:ext cx="6047590" cy="3096344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827584" y="1635646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0998" y="2211710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81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«Личный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11560" y="1995686"/>
            <a:ext cx="2736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Ввести логин, пароль и нажать кнопку «Войти»</a:t>
            </a:r>
          </a:p>
          <a:p>
            <a:r>
              <a:rPr lang="ru-RU" altLang="ru-RU" sz="1400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4067944" y="1501985"/>
            <a:ext cx="2304256" cy="31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6538767" y="1491991"/>
            <a:ext cx="2304256" cy="31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76258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«Личный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5744" t="6601" r="32281" b="57699"/>
          <a:stretch/>
        </p:blipFill>
        <p:spPr>
          <a:xfrm>
            <a:off x="2483768" y="1375196"/>
            <a:ext cx="5870320" cy="22680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24330"/>
            <a:ext cx="28803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Для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входа в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«Личный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кабинет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гражданина»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у пользователя должны быть подтвержденные контактные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данные в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Л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ичном кабинете на ЕПГУ.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22014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При наличии уведомления необходимо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После этого выйти из своего профиля в личном кабинете на ЕПГУ и перезапустить браузер.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07704" y="2427734"/>
            <a:ext cx="1368152" cy="1446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(ЕПГУ)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2018 г</a:t>
            </a:r>
            <a:r>
              <a:rPr lang="ru-RU" sz="1600" dirty="0" smtClean="0"/>
              <a:t>.) и </a:t>
            </a:r>
            <a:r>
              <a:rPr lang="ru-RU" sz="1600" b="1" dirty="0" smtClean="0"/>
              <a:t>«</a:t>
            </a:r>
            <a:r>
              <a:rPr lang="ru-RU" sz="1600" b="1" dirty="0" smtClean="0"/>
              <a:t>Личный кабинет гражданина» официального сайта Администрации города Екатеринбурга </a:t>
            </a:r>
            <a:r>
              <a:rPr lang="ru-RU" sz="1600" dirty="0" smtClean="0"/>
              <a:t>– </a:t>
            </a:r>
            <a:r>
              <a:rPr lang="ru-RU" sz="1600" dirty="0" err="1" smtClean="0"/>
              <a:t>кабинет.екатеринбург.рф</a:t>
            </a:r>
            <a:r>
              <a:rPr lang="ru-RU" sz="1600" dirty="0" smtClean="0"/>
              <a:t> </a:t>
            </a:r>
            <a:r>
              <a:rPr lang="ru-RU" sz="1600" dirty="0"/>
              <a:t>(начало приема с 00:00 часов 15 декабря 2018 г</a:t>
            </a:r>
            <a:r>
              <a:rPr lang="ru-RU" sz="1600" dirty="0" smtClean="0"/>
              <a:t>.)</a:t>
            </a:r>
            <a:endParaRPr lang="ru-RU" sz="1600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«Личный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6" y="1215230"/>
            <a:ext cx="7056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</a:t>
            </a:r>
            <a:r>
              <a:rPr lang="ru-RU" altLang="ru-RU" sz="1400" dirty="0"/>
              <a:t>раздел </a:t>
            </a:r>
            <a:r>
              <a:rPr lang="ru-RU" altLang="ru-RU" sz="1400" dirty="0" smtClean="0"/>
              <a:t>«</a:t>
            </a:r>
            <a:r>
              <a:rPr lang="ru-RU" sz="1400" dirty="0" smtClean="0"/>
              <a:t>Запись в школу»</a:t>
            </a:r>
            <a:endParaRPr lang="ru-RU" alt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3655" r="34250" b="3477"/>
          <a:stretch/>
        </p:blipFill>
        <p:spPr>
          <a:xfrm>
            <a:off x="1259632" y="1528115"/>
            <a:ext cx="3696647" cy="33985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2859782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8590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«Личный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гражданина»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367" t="10495" r="33414" b="28257"/>
          <a:stretch/>
        </p:blipFill>
        <p:spPr>
          <a:xfrm>
            <a:off x="4311393" y="1104364"/>
            <a:ext cx="4481654" cy="313715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1118230"/>
            <a:ext cx="3816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«Создать новое заявление</a:t>
            </a:r>
            <a:r>
              <a:rPr lang="ru-RU" altLang="ru-RU" sz="1400" dirty="0" smtClean="0"/>
              <a:t>», выбрать тип заявления, последовательно заполнить данные заявителя, данные ребенка, выбрать образовательное учреждение, нажать «Подать заявление»</a:t>
            </a:r>
          </a:p>
          <a:p>
            <a:endParaRPr lang="ru-RU" altLang="ru-RU" sz="1400" dirty="0"/>
          </a:p>
          <a:p>
            <a:r>
              <a:rPr lang="ru-RU" altLang="ru-RU" sz="1400" dirty="0" smtClean="0"/>
              <a:t>Информация о статусе рассмотрения заявления будет отображаться в разделе «Мои заявления»</a:t>
            </a:r>
            <a:endParaRPr lang="ru-RU" alt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3" y="2931790"/>
            <a:ext cx="348380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764" y="2984140"/>
            <a:ext cx="2268252" cy="739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03468" y="372387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необходимо обратиться в МКУ ЦМУ или ГБУ СО МФЦ, часы работы указаны в информационно-телекоммуникационной сети Интернет на официальных сайтах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62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9" y="631569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информации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419872" y="956476"/>
            <a:ext cx="43924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 err="1"/>
              <a:t>екатеринбург.рф</a:t>
            </a:r>
            <a:r>
              <a:rPr lang="ru-RU" altLang="ru-RU" sz="1500" b="1" dirty="0"/>
              <a:t>/жителям/образование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350"/>
            <a:ext cx="6207711" cy="34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59724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Кнопка «Как попасть в школу? Прием в 1-ый класс»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640" r="15302" b="4240"/>
          <a:stretch>
            <a:fillRect/>
          </a:stretch>
        </p:blipFill>
        <p:spPr bwMode="auto">
          <a:xfrm>
            <a:off x="1079634" y="1028128"/>
            <a:ext cx="5472586" cy="38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59632" y="343584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7713" t="22699" r="35038" b="9402"/>
          <a:stretch/>
        </p:blipFill>
        <p:spPr>
          <a:xfrm>
            <a:off x="467544" y="834118"/>
            <a:ext cx="5114190" cy="4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на получение мест в образовательных организациях в первоочередном </a:t>
            </a:r>
            <a:r>
              <a:rPr lang="ru-RU" dirty="0" smtClean="0"/>
              <a:t>порядке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00:00 </a:t>
            </a:r>
            <a:r>
              <a:rPr lang="ru-RU" dirty="0" smtClean="0"/>
              <a:t>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гражданина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</a:t>
            </a:r>
            <a:r>
              <a:rPr lang="ru-RU" dirty="0" smtClean="0"/>
              <a:t>иметь подтверждению учетную запись </a:t>
            </a:r>
            <a:r>
              <a:rPr lang="ru-RU" dirty="0"/>
              <a:t>на ЕПГУ (при отсутствии учетной </a:t>
            </a:r>
            <a:r>
              <a:rPr lang="ru-RU" dirty="0" smtClean="0"/>
              <a:t>записи </a:t>
            </a:r>
            <a:r>
              <a:rPr lang="ru-RU" dirty="0"/>
              <a:t>– зарегистрироваться на ЕПГУ), </a:t>
            </a:r>
            <a:r>
              <a:rPr lang="ru-RU" altLang="ru-RU" dirty="0"/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r>
              <a:rPr lang="ru-RU" dirty="0" smtClean="0"/>
              <a:t>;</a:t>
            </a: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 наступления 00:00 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</a:t>
            </a:r>
            <a:r>
              <a:rPr lang="ru-RU" dirty="0" smtClean="0"/>
              <a:t>«Личный кабинет гражданина</a:t>
            </a:r>
            <a:r>
              <a:rPr lang="ru-RU" dirty="0" smtClean="0"/>
              <a:t>»;</a:t>
            </a:r>
            <a:endParaRPr lang="ru-RU" dirty="0" smtClean="0"/>
          </a:p>
          <a:p>
            <a:pPr marL="109728">
              <a:defRPr/>
            </a:pPr>
            <a:r>
              <a:rPr lang="ru-RU" dirty="0" smtClean="0"/>
              <a:t>     - Выбрать </a:t>
            </a:r>
            <a:r>
              <a:rPr lang="ru-RU" dirty="0" smtClean="0"/>
              <a:t>«Запись в школу»</a:t>
            </a: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(</a:t>
            </a:r>
            <a:r>
              <a:rPr lang="ru-RU" altLang="ru-RU" sz="1500" dirty="0">
                <a:latin typeface="+mn-lt"/>
                <a:cs typeface="+mn-cs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Запустить Интернет браузер (например: </a:t>
            </a:r>
            <a:r>
              <a:rPr lang="en-US" altLang="ru-RU" sz="1600" dirty="0">
                <a:latin typeface="+mn-lt"/>
                <a:cs typeface="+mn-cs"/>
              </a:rPr>
              <a:t>Google Chrome, Mozilla</a:t>
            </a:r>
            <a:r>
              <a:rPr lang="ru-RU" altLang="ru-RU" sz="1600" dirty="0">
                <a:latin typeface="+mn-lt"/>
                <a:cs typeface="+mn-cs"/>
              </a:rPr>
              <a:t>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1376</Words>
  <Application>Microsoft Office PowerPoint</Application>
  <PresentationFormat>Экран (16:9)</PresentationFormat>
  <Paragraphs>173</Paragraphs>
  <Slides>34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Georgia</vt:lpstr>
      <vt:lpstr>Тема Office</vt:lpstr>
      <vt:lpstr> Прием детей в 1-ый класс на 2019/2020 учебный год  в общеобразовательные организации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Подача заявления через Личный кабинет гражданина кабинет.екатеринбург.рф</vt:lpstr>
      <vt:lpstr>Если нет регистрации на ЕПГУ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«Личный кабинет гражданина» (кабинет.екатеринбург.рф), при наличии подтверждённой учетной записи и контактных данных на ЕПГУ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Размещение информации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Обухова Кристина Викторовна</cp:lastModifiedBy>
  <cp:revision>266</cp:revision>
  <dcterms:created xsi:type="dcterms:W3CDTF">2015-06-30T08:03:00Z</dcterms:created>
  <dcterms:modified xsi:type="dcterms:W3CDTF">2018-12-07T10:47:18Z</dcterms:modified>
</cp:coreProperties>
</file>