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70" r:id="rId1"/>
    <p:sldMasterId id="2147485182" r:id="rId2"/>
    <p:sldMasterId id="2147485195" r:id="rId3"/>
    <p:sldMasterId id="2147485207" r:id="rId4"/>
    <p:sldMasterId id="2147485219" r:id="rId5"/>
    <p:sldMasterId id="2147485234" r:id="rId6"/>
  </p:sldMasterIdLst>
  <p:notesMasterIdLst>
    <p:notesMasterId r:id="rId34"/>
  </p:notesMasterIdLst>
  <p:handoutMasterIdLst>
    <p:handoutMasterId r:id="rId35"/>
  </p:handoutMasterIdLst>
  <p:sldIdLst>
    <p:sldId id="476" r:id="rId7"/>
    <p:sldId id="501" r:id="rId8"/>
    <p:sldId id="512" r:id="rId9"/>
    <p:sldId id="492" r:id="rId10"/>
    <p:sldId id="522" r:id="rId11"/>
    <p:sldId id="524" r:id="rId12"/>
    <p:sldId id="525" r:id="rId13"/>
    <p:sldId id="526" r:id="rId14"/>
    <p:sldId id="527" r:id="rId15"/>
    <p:sldId id="528" r:id="rId16"/>
    <p:sldId id="519" r:id="rId17"/>
    <p:sldId id="529" r:id="rId18"/>
    <p:sldId id="530" r:id="rId19"/>
    <p:sldId id="531" r:id="rId20"/>
    <p:sldId id="532" r:id="rId21"/>
    <p:sldId id="533" r:id="rId22"/>
    <p:sldId id="534" r:id="rId23"/>
    <p:sldId id="495" r:id="rId24"/>
    <p:sldId id="516" r:id="rId25"/>
    <p:sldId id="517" r:id="rId26"/>
    <p:sldId id="506" r:id="rId27"/>
    <p:sldId id="505" r:id="rId28"/>
    <p:sldId id="499" r:id="rId29"/>
    <p:sldId id="518" r:id="rId30"/>
    <p:sldId id="515" r:id="rId31"/>
    <p:sldId id="509" r:id="rId32"/>
    <p:sldId id="535" r:id="rId33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BE9"/>
    <a:srgbClr val="E6E106"/>
    <a:srgbClr val="D3E4D2"/>
    <a:srgbClr val="E5A401"/>
    <a:srgbClr val="00FF00"/>
    <a:srgbClr val="9900CC"/>
    <a:srgbClr val="00FFFF"/>
    <a:srgbClr val="66FF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87273" autoAdjust="0"/>
  </p:normalViewPr>
  <p:slideViewPr>
    <p:cSldViewPr>
      <p:cViewPr>
        <p:scale>
          <a:sx n="66" d="100"/>
          <a:sy n="66" d="100"/>
        </p:scale>
        <p:origin x="-1356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D5965C-9E5E-452C-8399-138C81E3690A}" type="datetimeFigureOut">
              <a:rPr lang="ru-RU"/>
              <a:pPr>
                <a:defRPr/>
              </a:pPr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957969-59DA-45D7-BA24-D9DDFB080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09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DD954A-1DA4-4912-8BC3-F0F177E0D5BC}" type="datetimeFigureOut">
              <a:rPr lang="ru-RU"/>
              <a:pPr>
                <a:defRPr/>
              </a:pPr>
              <a:t>18.02.2020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8127B3-EEB9-4156-97A0-3D8A2F57B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281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="" xmlns:a16="http://schemas.microsoft.com/office/drawing/2014/main" id="{FF1B16E3-6A91-4556-9A5F-8A8B034A51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>
            <a:extLst>
              <a:ext uri="{FF2B5EF4-FFF2-40B4-BE49-F238E27FC236}">
                <a16:creationId xmlns="" xmlns:a16="http://schemas.microsoft.com/office/drawing/2014/main" id="{A56EE393-8CDA-4FD7-AB00-ABB6E6B6E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уже не вызывает сомнений тот факт, что современный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такой, каким был его сверстник несколько десятилетий назад. И не потому, что изменилась природа самого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закономерности развития. Принципиально изменилась жизнь, предметный и социальный мир, ожидания взрослых от детей, воспитательные модели в семье, педагогические требования в детском саду.</a:t>
            </a:r>
          </a:p>
          <a:p>
            <a:endParaRPr lang="ru-RU" altLang="ru-RU" dirty="0"/>
          </a:p>
        </p:txBody>
      </p:sp>
      <p:sp>
        <p:nvSpPr>
          <p:cNvPr id="19460" name="Номер слайда 3">
            <a:extLst>
              <a:ext uri="{FF2B5EF4-FFF2-40B4-BE49-F238E27FC236}">
                <a16:creationId xmlns="" xmlns:a16="http://schemas.microsoft.com/office/drawing/2014/main" id="{E4B234C5-1CC6-4BD2-A8DB-D4E9C5893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500" indent="-2413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288" indent="-2413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DBA6EA-EF3F-4FD3-807C-894D5EFDED7D}" type="slidenum">
              <a:rPr lang="ru-RU" altLang="ru-RU" sz="13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ru-RU" altLang="ru-RU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игровым, обучающим, развивающим, интересным по содержанию, доступным по количеству, качественным по исполнению материалом. ПОДХОДИТ ДЛЯ ХАРАКТЕРИСТИКИ УЧЕБНО-РАЗВИВАЮЩЕГО МАТЕРИАЛЫ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МЭО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16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1. Ресурс может быть использован для организации </a:t>
            </a:r>
            <a:r>
              <a:rPr lang="ru-RU" dirty="0" smtClean="0"/>
              <a:t>образовательной </a:t>
            </a:r>
            <a:r>
              <a:rPr lang="ru-RU" dirty="0"/>
              <a:t>деятельности во всех образовательных областях:</a:t>
            </a:r>
          </a:p>
          <a:p>
            <a:r>
              <a:rPr lang="ru-RU" dirty="0"/>
              <a:t>Познавательное развитие: предлагается</a:t>
            </a:r>
            <a:r>
              <a:rPr lang="ru-RU" baseline="0" dirty="0"/>
              <a:t> большое количество разнообразных игровых заданий, познавательного материала для формирования элементарных математических представлений, экологическому образованию, сенсорное развитие, проектная деятельность, познавательно-исследовательская деятельность.</a:t>
            </a:r>
          </a:p>
          <a:p>
            <a:r>
              <a:rPr lang="ru-RU" baseline="0" dirty="0"/>
              <a:t>Речевое развитие: ресурс содержит все компоненты начального периода обучения грамоте (развитие фонематического слуха, дошкольник приступает к анализу своей речи и узнает, что она состоит из предложений, которые в свою очередь состоят из отдельных слов, слова – из слогов, слоги – из звуков. Звуки при письме обозначаются буквами).</a:t>
            </a:r>
          </a:p>
          <a:p>
            <a:r>
              <a:rPr lang="ru-RU" baseline="0" dirty="0"/>
              <a:t>Физическое развитие: ресурс содержит тематические физкультурные минутки и динамические паузы к каждому занятию, много материала посвящено формированию основ здорового образа жизни.</a:t>
            </a:r>
          </a:p>
          <a:p>
            <a:r>
              <a:rPr lang="ru-RU" dirty="0"/>
              <a:t>Социально-коммуникативное развитие: усвоение норм и ценностей,</a:t>
            </a:r>
            <a:r>
              <a:rPr lang="ru-RU" baseline="0" dirty="0"/>
              <a:t> п</a:t>
            </a:r>
            <a:r>
              <a:rPr lang="ru-RU" dirty="0"/>
              <a:t>ринятых в обществе, формирование основ безопасного поведения.</a:t>
            </a:r>
          </a:p>
          <a:p>
            <a:r>
              <a:rPr lang="ru-RU" dirty="0"/>
              <a:t>Художественно-эстетические развитие: возможности для осуществления музыкального воспитания и организации</a:t>
            </a:r>
            <a:r>
              <a:rPr lang="ru-RU" baseline="0" dirty="0"/>
              <a:t> разнообразных видов художественно-творческой деятельности.</a:t>
            </a:r>
          </a:p>
          <a:p>
            <a:endParaRPr lang="ru-RU" baseline="0" dirty="0"/>
          </a:p>
          <a:p>
            <a:r>
              <a:rPr lang="ru-RU" baseline="0" dirty="0"/>
              <a:t>2.Может быть использован как для организации фронтальных форм работы, так и подгрупповых и индивидуальных.</a:t>
            </a:r>
          </a:p>
          <a:p>
            <a:endParaRPr lang="ru-RU" baseline="0" dirty="0"/>
          </a:p>
          <a:p>
            <a:r>
              <a:rPr lang="ru-RU" baseline="0" dirty="0"/>
              <a:t>3. Материалы ресурса можно включать в досуговую деятельность, организовывать литературно-музыкальные гостиные, викторины.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41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733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277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 Портрет </a:t>
            </a:r>
          </a:p>
          <a:p>
            <a:r>
              <a:rPr lang="ru-RU" dirty="0" smtClean="0"/>
              <a:t>Любознательный, активный, интересуется новым, неизвестным в окружающем мире (мире предметов и вещей, мире отношений и своем внутреннем мире). Задаёт вопросы взрослому, любит экспериментировать. Способен самостоятельно действовать (в повседневной жизни, в различных видах детской деятельности). В случаях затруднений обращается за помощью к взрослому. Принимает живое, заинтересованное участие в образовательном процессе.</a:t>
            </a:r>
          </a:p>
          <a:p>
            <a:r>
              <a:rPr lang="ru-RU" dirty="0" smtClean="0"/>
              <a:t>Эмоционально отзывчивый. Дошкольник откликается на эмоции близких людей и друзей. Сопереживает персонажам сказок, историй, рассказов. Эмоционально реагирует на произведения изобразительного искусства, музыкальные и художественные произведения, мир природы.</a:t>
            </a:r>
          </a:p>
          <a:p>
            <a:r>
              <a:rPr lang="ru-RU" dirty="0" smtClean="0"/>
              <a:t>Способный управлять своим поведением и планировать свои действия, направленные на достижение конкретной цели. Ребёнок на основе первичных ценностных представлений, соблюдающий элементарные общепринятые нормы и правила поведения. Поведение ребёнка преимущественно определяется не сиюминутными желаниями и потребностями, а требованиями со стороны взрослых и первичными ценностными представлениями  о том «что такое хорошо и что такое плохо». Ребёнок способен планировать свои действия, направленные на достижение конкретной цели. Соблюдает правила поведения на улице (дорожные правила), в общественных местах (транспорте, магазине, поликлинике, театре и др.)</a:t>
            </a:r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Овладевший средствами общения и способами взаимодействия с взрослыми и сверстниками. Ребёнок адекватно использует вербальные и невербальные средства общения, владеет диалогической речью и конструктивными способами взаимодействия с детьми и взрослыми (договаривается, обменивается предметами, распределяет действия при сотрудничестве).</a:t>
            </a:r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Способный решать интеллектуальные и личностные задачи (проблемы), адекватные возрасту. Ребёнок может применять самостоятельно усвоенные знания и способы деятельности для решения новых задач (проблем), поставленных как взрослым, так и им самим; в зависимости от ситуации может преобразовывать способы решения задач (проблем). Ребёнок способен предложить собственный замысел и воплотить его в рисунке, постройке, рассказе и др.</a:t>
            </a:r>
          </a:p>
          <a:p>
            <a:r>
              <a:rPr lang="ru-RU" dirty="0" smtClean="0"/>
              <a:t>Имеющий первичные представления о себе, семье, обществе, государстве, мире и природе. Ребёнок имеет представление о себе, собственной принадлежности и принадлежности других людей к определённому полу; о составе семьи, родственных отношениях и взаимосвязях, распределении семейных обязанностей, семейных традициях;  об обществе, его культурных ценностях; о государстве и принадлежности к нему; о мире.             </a:t>
            </a:r>
          </a:p>
          <a:p>
            <a:r>
              <a:rPr lang="ru-RU" dirty="0" smtClean="0"/>
              <a:t>Овладевший универсальными предпосылками учебной деятельности: умениями работать по правилу и образцу, слушать взрослого и выполнять его инструкции.   </a:t>
            </a:r>
          </a:p>
          <a:p>
            <a:r>
              <a:rPr lang="ru-RU" dirty="0" smtClean="0"/>
              <a:t>Овладевший необходимыми умениями и навыками. У ребёнка сформированы умения и навыки, необходимые для осуществления различных видов детской деятельности.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43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127B3-EEB9-4156-97A0-3D8A2F57BE17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3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F041A-5344-4417-BD71-71ABDC7349D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57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33ABE1-3A56-434A-B7F2-B41DF3BF5F93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6AA42-E4AC-475B-A0A2-68FD874CDD60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8651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5A71A8-39C7-461F-AF18-0147705DB153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5AAB0-FDC0-445E-A880-AE8832E4BF9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7375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B37CFA-F849-4C20-BC17-B5539BB2F73C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34F16-2CD6-4AF0-830D-5C591E7A362A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33818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19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01C13-1046-4F6A-A264-D993618305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7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1830FB-5170-4C59-81A8-1C09D8ED1E71}" type="datetimeFigureOut">
              <a:rPr lang="ru-RU" smtClean="0"/>
              <a:pPr>
                <a:defRPr/>
              </a:pPr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FD340-3DDF-4DBE-9811-D4CE1EAC32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7B4661-3438-4A4B-9A4E-82D130EB3694}" type="datetimeFigureOut">
              <a:rPr lang="ru-RU" smtClean="0"/>
              <a:pPr>
                <a:defRPr/>
              </a:pPr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812EFC-D5DA-4E18-AC1F-A82799727F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9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</p:spPr>
        <p:txBody>
          <a:bodyPr>
            <a:normAutofit/>
          </a:bodyPr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5" y="2505077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286648-AB81-44E0-A98F-4D34B0593282}" type="datetimeFigureOut">
              <a:rPr lang="ru-RU" smtClean="0"/>
              <a:pPr>
                <a:defRPr/>
              </a:pPr>
              <a:t>18.02.2020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F587B-919B-4392-ADA6-B70315DFDD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0C0DD-C832-421A-B459-069E258968CD}" type="datetimeFigureOut">
              <a:rPr lang="ru-RU" smtClean="0"/>
              <a:pPr>
                <a:defRPr/>
              </a:pPr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239A9-709A-4D09-A6A6-518A56A1D5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0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82655-3FE6-4A9A-8B1E-C821ECE7A8FA}" type="datetimeFigureOut">
              <a:rPr lang="ru-RU" smtClean="0"/>
              <a:pPr>
                <a:defRPr/>
              </a:pPr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9865E-B31E-4774-8149-22CEF44486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FBCA9-8DC6-4E22-B9AA-6C9AC45317C9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B407E-12C6-4A37-B304-18CE5445DC4B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65259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7FA617-2D39-4C79-8946-131A022A6D70}" type="datetimeFigureOut">
              <a:rPr lang="ru-RU" smtClean="0"/>
              <a:pPr>
                <a:defRPr/>
              </a:pPr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51013D-905D-4C22-A1A3-265B9E3DF4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4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1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30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5" y="365130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8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1905000"/>
            <a:ext cx="8007350" cy="41910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7C88D-4FC1-44E2-A629-5FC69B098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469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A358-6750-4925-A351-F6D5DB8C04C8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481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BE79-118E-4DC3-8B4A-7559281B6793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89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DDDC-ED74-4C9D-89EB-997229F2D6FB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373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7DDE-DB07-493D-BE4C-D701986636AD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792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8" y="2505077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CB418-BF8A-486D-91FF-F6BE46CC81C7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88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4F0-87E7-490D-9E04-168B90F8D000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8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45350E-8344-40EB-9907-1FB7E2431F72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E5260-B9E6-4F1F-A9EF-1170F45204C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0511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E7EB-D397-4989-A5BA-9B9982D3106D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24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3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09B7-FE07-48C4-8BFB-CB34EC9FB67E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866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3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DABB-C18E-4A33-8EAF-C39AB5EFE310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861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3408-144F-4CDB-9EA1-81EB2134241F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1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30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8" y="365130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DE77-95C8-4405-A594-A749F6CCBC98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334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06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3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23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04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3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425D6B-79A2-464E-B47E-33C2C1FF3515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3E307-AC98-4B88-AC66-6902E3401E61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81365"/>
      </p:ext>
    </p:extLst>
  </p:cSld>
  <p:clrMapOvr>
    <a:masterClrMapping/>
  </p:clrMapOvr>
  <p:transition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9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60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85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7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47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68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Sl_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144"/>
            <a:ext cx="9144000" cy="6874291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Заголовок 69"/>
          <p:cNvSpPr>
            <a:spLocks noGrp="1"/>
          </p:cNvSpPr>
          <p:nvPr>
            <p:ph type="title" hasCustomPrompt="1"/>
          </p:nvPr>
        </p:nvSpPr>
        <p:spPr>
          <a:xfrm>
            <a:off x="179512" y="2640664"/>
            <a:ext cx="8712968" cy="1499616"/>
          </a:xfrm>
        </p:spPr>
        <p:txBody>
          <a:bodyPr/>
          <a:lstStyle>
            <a:lvl1pPr algn="ctr">
              <a:lnSpc>
                <a:spcPct val="100000"/>
              </a:lnSpc>
              <a:defRPr lang="ru-RU" sz="3200" b="1" kern="1200" cap="none" spc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0826" y="6165851"/>
            <a:ext cx="8642351" cy="5762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121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20" y="476672"/>
            <a:ext cx="8311793" cy="72008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19" y="1808252"/>
            <a:ext cx="8311792" cy="46952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4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6175"/>
            <a:ext cx="9144000" cy="42226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1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7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61949" y="0"/>
            <a:ext cx="8782051" cy="469900"/>
            <a:chOff x="361950" y="0"/>
            <a:chExt cx="8782050" cy="4699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pic>
          <p:nvPicPr>
            <p:cNvPr id="15" name="Picture 6" descr="T:\Полищук\Фирменный стиль\invert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16" name="TextBox 33"/>
            <p:cNvSpPr txBox="1"/>
            <p:nvPr/>
          </p:nvSpPr>
          <p:spPr>
            <a:xfrm>
              <a:off x="5964634" y="81063"/>
              <a:ext cx="1738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85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268400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1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6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2B4B8D-FAD8-4CDD-8646-C51457EDA18F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9D5C0-0636-4BC8-8342-1EFBD001F921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7364"/>
      </p:ext>
    </p:extLst>
  </p:cSld>
  <p:clrMapOvr>
    <a:masterClrMapping/>
  </p:clrMapOvr>
  <p:transition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7" y="476672"/>
            <a:ext cx="7290055" cy="72008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822223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806525"/>
            <a:ext cx="3566160" cy="35028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1" y="1822223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marL="0" lvl="0" indent="0" algn="l" defTabSz="914354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1" y="2806525"/>
            <a:ext cx="3566160" cy="35028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9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7" y="476672"/>
            <a:ext cx="7290055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2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1849"/>
            <a:ext cx="9144000" cy="3056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0" y="-19050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1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1" y="471509"/>
            <a:ext cx="2817812" cy="1737360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620688"/>
            <a:ext cx="6120680" cy="5976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9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4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1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" y="548680"/>
            <a:ext cx="2628355" cy="1463040"/>
          </a:xfrm>
        </p:spPr>
        <p:txBody>
          <a:bodyPr anchor="ctr">
            <a:noAutofit/>
          </a:bodyPr>
          <a:lstStyle>
            <a:lvl1pPr algn="r">
              <a:defRPr sz="2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43808" y="534257"/>
            <a:ext cx="6048672" cy="4037743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3808" y="4797152"/>
            <a:ext cx="5904656" cy="1655675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892480" y="4869160"/>
            <a:ext cx="0" cy="158417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 bwMode="auto">
          <a:xfrm>
            <a:off x="0" y="-19050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pic>
        <p:nvPicPr>
          <p:cNvPr id="19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3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052376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3813"/>
            <a:ext cx="172878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8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3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6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2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4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7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476672"/>
            <a:ext cx="7570787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069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1BFB78-B1CA-4607-ADB8-5A052AACB4D4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B25D8-C7FE-4FF4-9726-0D860B07452B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55865"/>
      </p:ext>
    </p:extLst>
  </p:cSld>
  <p:clrMapOvr>
    <a:masterClrMapping/>
  </p:clrMapOvr>
  <p:transition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Sl_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44"/>
            <a:ext cx="9144000" cy="6874290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Заголовок 69"/>
          <p:cNvSpPr>
            <a:spLocks noGrp="1"/>
          </p:cNvSpPr>
          <p:nvPr>
            <p:ph type="title" hasCustomPrompt="1"/>
          </p:nvPr>
        </p:nvSpPr>
        <p:spPr>
          <a:xfrm>
            <a:off x="179512" y="2640664"/>
            <a:ext cx="8712968" cy="1499616"/>
          </a:xfrm>
        </p:spPr>
        <p:txBody>
          <a:bodyPr/>
          <a:lstStyle>
            <a:lvl1pPr algn="ctr">
              <a:lnSpc>
                <a:spcPct val="100000"/>
              </a:lnSpc>
              <a:defRPr lang="ru-RU" sz="3200" b="1" kern="1200" cap="none" spc="0">
                <a:ln w="18415" cmpd="sng">
                  <a:solidFill>
                    <a:schemeClr val="tx1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0825" y="6165850"/>
            <a:ext cx="8642350" cy="5762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1396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18" y="476672"/>
            <a:ext cx="8311793" cy="72008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18" y="1808252"/>
            <a:ext cx="8311792" cy="46952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4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3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6174"/>
            <a:ext cx="9144000" cy="42226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61950" y="0"/>
            <a:ext cx="8782050" cy="469900"/>
            <a:chOff x="361950" y="0"/>
            <a:chExt cx="8782050" cy="46990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3" name="Скругленный прямоугольник 12"/>
            <p:cNvSpPr/>
            <p:nvPr userDrawn="1"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5" name="Picture 6" descr="T:\Полищук\Фирменный стиль\invert_logo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16" name="TextBox 33"/>
            <p:cNvSpPr txBox="1"/>
            <p:nvPr userDrawn="1"/>
          </p:nvSpPr>
          <p:spPr>
            <a:xfrm>
              <a:off x="5964633" y="81062"/>
              <a:ext cx="1506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39118624-FFEA-4408-AF04-172BAAE92D72}"/>
              </a:ext>
            </a:extLst>
          </p:cNvPr>
          <p:cNvGrpSpPr/>
          <p:nvPr/>
        </p:nvGrpSpPr>
        <p:grpSpPr>
          <a:xfrm>
            <a:off x="361950" y="0"/>
            <a:ext cx="8782050" cy="469900"/>
            <a:chOff x="361950" y="0"/>
            <a:chExt cx="8782050" cy="46990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47BF137F-D037-468A-AAEF-432F4944F2CE}"/>
                </a:ext>
              </a:extLst>
            </p:cNvPr>
            <p:cNvSpPr/>
            <p:nvPr userDrawn="1"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9" name="Скругленный прямоугольник 12">
              <a:extLst>
                <a:ext uri="{FF2B5EF4-FFF2-40B4-BE49-F238E27FC236}">
                  <a16:creationId xmlns="" xmlns:a16="http://schemas.microsoft.com/office/drawing/2014/main" id="{4CCCBD48-3F72-45E8-A3E1-7DE49589FD9A}"/>
                </a:ext>
              </a:extLst>
            </p:cNvPr>
            <p:cNvSpPr/>
            <p:nvPr userDrawn="1"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2F26FD21-2566-48D2-8125-CDA64868DA0A}"/>
                </a:ext>
              </a:extLst>
            </p:cNvPr>
            <p:cNvSpPr/>
            <p:nvPr userDrawn="1"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21" name="Picture 6" descr="T:\Полищук\Фирменный стиль\invert_logo.png">
              <a:extLst>
                <a:ext uri="{FF2B5EF4-FFF2-40B4-BE49-F238E27FC236}">
                  <a16:creationId xmlns="" xmlns:a16="http://schemas.microsoft.com/office/drawing/2014/main" id="{E837687C-05FA-4025-AD78-3BC37F15001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22" name="TextBox 33">
              <a:extLst>
                <a:ext uri="{FF2B5EF4-FFF2-40B4-BE49-F238E27FC236}">
                  <a16:creationId xmlns="" xmlns:a16="http://schemas.microsoft.com/office/drawing/2014/main" id="{87C0435F-0A31-417A-86A0-0DFD68EB3847}"/>
                </a:ext>
              </a:extLst>
            </p:cNvPr>
            <p:cNvSpPr txBox="1"/>
            <p:nvPr userDrawn="1"/>
          </p:nvSpPr>
          <p:spPr>
            <a:xfrm>
              <a:off x="5964633" y="81062"/>
              <a:ext cx="1506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5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268400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4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476672"/>
            <a:ext cx="7290054" cy="72008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822222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806526"/>
            <a:ext cx="3566160" cy="35028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822222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806526"/>
            <a:ext cx="3566160" cy="35028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6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7290054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1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848"/>
            <a:ext cx="9144000" cy="3056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0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2" y="471509"/>
            <a:ext cx="2817812" cy="1737360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620688"/>
            <a:ext cx="6120680" cy="5976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0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0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8680"/>
            <a:ext cx="2628354" cy="1463040"/>
          </a:xfrm>
        </p:spPr>
        <p:txBody>
          <a:bodyPr anchor="ctr">
            <a:noAutofit/>
          </a:bodyPr>
          <a:lstStyle>
            <a:lvl1pPr algn="r">
              <a:defRPr sz="2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43808" y="534255"/>
            <a:ext cx="6048672" cy="4037743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3808" y="4797152"/>
            <a:ext cx="5904656" cy="1655674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892480" y="4869160"/>
            <a:ext cx="0" cy="158417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1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1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052376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7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8B4CED-E0CF-4428-8DB8-CC8EBFDF5311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86DC7-87E4-4C37-9AAD-653AE6B605EA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9964"/>
      </p:ext>
    </p:extLst>
  </p:cSld>
  <p:clrMapOvr>
    <a:masterClrMapping/>
  </p:clrMapOvr>
  <p:transition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6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6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476672"/>
            <a:ext cx="7570787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027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849349"/>
            <a:ext cx="9144000" cy="3226085"/>
          </a:xfrm>
          <a:prstGeom prst="rect">
            <a:avLst/>
          </a:prstGeom>
          <a:solidFill>
            <a:srgbClr val="0B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0" name="Заголовок 69"/>
          <p:cNvSpPr>
            <a:spLocks noGrp="1"/>
          </p:cNvSpPr>
          <p:nvPr>
            <p:ph type="title"/>
          </p:nvPr>
        </p:nvSpPr>
        <p:spPr>
          <a:xfrm>
            <a:off x="2227028" y="2640664"/>
            <a:ext cx="4903238" cy="1499616"/>
          </a:xfrm>
        </p:spPr>
        <p:txBody>
          <a:bodyPr/>
          <a:lstStyle>
            <a:lvl1pPr algn="ctr">
              <a:defRPr lang="ru-RU" sz="3200" b="1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4" name="Picture 2" descr="T:\Полищук\Фирменный стиль\display_r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860" y="234778"/>
            <a:ext cx="3159892" cy="696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8090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6704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075A27-5156-49B1-8F17-2284BE9799CC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6624B-D675-4E14-813D-8582A2D9129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00101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BA14B1-7B86-4ECD-BD16-7CDEB7AE2CFB}" type="datetimeFigureOut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4FD49-7106-4BD9-96F6-299AC7012BDF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0289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D93ED0F-A5E6-474A-9FBB-4C462D99C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7440952-BB00-4807-BE27-AF0E854C28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0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1" r:id="rId1"/>
    <p:sldLayoutId id="2147485172" r:id="rId2"/>
    <p:sldLayoutId id="2147485173" r:id="rId3"/>
    <p:sldLayoutId id="2147485174" r:id="rId4"/>
    <p:sldLayoutId id="2147485175" r:id="rId5"/>
    <p:sldLayoutId id="2147485176" r:id="rId6"/>
    <p:sldLayoutId id="2147485177" r:id="rId7"/>
    <p:sldLayoutId id="2147485178" r:id="rId8"/>
    <p:sldLayoutId id="2147485179" r:id="rId9"/>
    <p:sldLayoutId id="2147485180" r:id="rId10"/>
    <p:sldLayoutId id="2147485181" r:id="rId11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669426"/>
            <a:ext cx="7886700" cy="1021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F3389D-DD3D-478B-BE1C-42A0EA92D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61949" y="0"/>
            <a:ext cx="8782051" cy="626533"/>
            <a:chOff x="361950" y="0"/>
            <a:chExt cx="8782050" cy="4699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sp>
          <p:nvSpPr>
            <p:cNvPr id="9" name="Скругленный прямоугольник 10"/>
            <p:cNvSpPr/>
            <p:nvPr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800" dirty="0"/>
            </a:p>
          </p:txBody>
        </p:sp>
        <p:pic>
          <p:nvPicPr>
            <p:cNvPr id="11" name="Picture 6" descr="T:\Полищук\Фирменный стиль\invert_log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12" name="TextBox 33"/>
            <p:cNvSpPr txBox="1"/>
            <p:nvPr/>
          </p:nvSpPr>
          <p:spPr>
            <a:xfrm>
              <a:off x="5964634" y="81062"/>
              <a:ext cx="1506759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79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3" r:id="rId1"/>
    <p:sldLayoutId id="2147485184" r:id="rId2"/>
    <p:sldLayoutId id="2147485185" r:id="rId3"/>
    <p:sldLayoutId id="2147485186" r:id="rId4"/>
    <p:sldLayoutId id="2147485187" r:id="rId5"/>
    <p:sldLayoutId id="2147485188" r:id="rId6"/>
    <p:sldLayoutId id="2147485189" r:id="rId7"/>
    <p:sldLayoutId id="2147485190" r:id="rId8"/>
    <p:sldLayoutId id="2147485191" r:id="rId9"/>
    <p:sldLayoutId id="2147485192" r:id="rId10"/>
    <p:sldLayoutId id="2147485193" r:id="rId11"/>
    <p:sldLayoutId id="214748519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E1823-1A66-4541-931F-E4C8E7CA01D0}" type="datetime1">
              <a:rPr lang="ru-RU" smtClean="0"/>
              <a:t>18.02.2020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E86FD-BDEB-4F91-83EE-911D752E82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98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197" r:id="rId2"/>
    <p:sldLayoutId id="2147485198" r:id="rId3"/>
    <p:sldLayoutId id="2147485199" r:id="rId4"/>
    <p:sldLayoutId id="2147485200" r:id="rId5"/>
    <p:sldLayoutId id="2147485201" r:id="rId6"/>
    <p:sldLayoutId id="2147485202" r:id="rId7"/>
    <p:sldLayoutId id="2147485203" r:id="rId8"/>
    <p:sldLayoutId id="2147485204" r:id="rId9"/>
    <p:sldLayoutId id="2147485205" r:id="rId10"/>
    <p:sldLayoutId id="214748520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7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7" y="460377"/>
            <a:ext cx="7290055" cy="736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8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8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4C71EC6-210F-42DE-9C53-41977AD35B3D}" type="datetimeFigureOut">
              <a:rPr lang="ru-RU" smtClean="0"/>
              <a:t>18.02.2020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1" y="6470704"/>
            <a:ext cx="442609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-19050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5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  <p:sldLayoutId id="2147485232" r:id="rId13"/>
    <p:sldLayoutId id="214748523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69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45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45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21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77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77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2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2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60375"/>
            <a:ext cx="7290054" cy="736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D93ED0F-A5E6-474A-9FBB-4C462D99C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7440952-BB00-4807-BE27-AF0E854C28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5" r:id="rId1"/>
    <p:sldLayoutId id="2147485236" r:id="rId2"/>
    <p:sldLayoutId id="2147485237" r:id="rId3"/>
    <p:sldLayoutId id="2147485238" r:id="rId4"/>
    <p:sldLayoutId id="2147485239" r:id="rId5"/>
    <p:sldLayoutId id="2147485240" r:id="rId6"/>
    <p:sldLayoutId id="2147485241" r:id="rId7"/>
    <p:sldLayoutId id="2147485242" r:id="rId8"/>
    <p:sldLayoutId id="2147485243" r:id="rId9"/>
    <p:sldLayoutId id="2147485244" r:id="rId10"/>
    <p:sldLayoutId id="2147485245" r:id="rId11"/>
    <p:sldLayoutId id="2147485246" r:id="rId12"/>
    <p:sldLayoutId id="2147485248" r:id="rId13"/>
    <p:sldLayoutId id="2147485249" r:id="rId14"/>
    <p:sldLayoutId id="2147485250" r:id="rId15"/>
    <p:sldLayoutId id="214748525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276872"/>
            <a:ext cx="9144000" cy="2232248"/>
          </a:xfrm>
          <a:prstGeom prst="rect">
            <a:avLst/>
          </a:prstGeom>
          <a:solidFill>
            <a:schemeClr val="tx1">
              <a:lumMod val="25000"/>
              <a:lumOff val="75000"/>
              <a:alpha val="30000"/>
            </a:schemeClr>
          </a:solidFill>
          <a:ln>
            <a:noFill/>
          </a:ln>
          <a:effectLst>
            <a:reflection stA="50000" endPos="4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2276872"/>
            <a:ext cx="8712968" cy="2016224"/>
          </a:xfrm>
        </p:spPr>
        <p:txBody>
          <a:bodyPr>
            <a:noAutofit/>
          </a:bodyPr>
          <a:lstStyle/>
          <a:p>
            <a:pPr algn="ctr"/>
            <a:r>
              <a:rPr lang="ru-RU" sz="2700" dirty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>Комплексная электронная образовательная система </a:t>
            </a:r>
            <a: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/>
            </a:r>
            <a:b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</a:br>
            <a: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>«Мобильное Электронное Образование» </a:t>
            </a:r>
            <a:b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</a:br>
            <a:r>
              <a:rPr lang="ru-RU" sz="2700" dirty="0" smtClean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>для </a:t>
            </a:r>
            <a:r>
              <a:rPr lang="ru-RU" sz="2700" dirty="0">
                <a:ln w="18415" cmpd="sng">
                  <a:solidFill>
                    <a:schemeClr val="tx1">
                      <a:lumMod val="90000"/>
                      <a:lumOff val="10000"/>
                      <a:alpha val="85000"/>
                    </a:schemeClr>
                  </a:solidFill>
                  <a:prstDash val="solid"/>
                </a:ln>
              </a:rPr>
              <a:t>дошкольных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559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41325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33798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Аннотация курса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" b="1651"/>
          <a:stretch/>
        </p:blipFill>
        <p:spPr bwMode="auto">
          <a:xfrm>
            <a:off x="0" y="1162670"/>
            <a:ext cx="9144000" cy="569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5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Оглавление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 b="1271"/>
          <a:stretch/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Оглавление занятия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b="1278"/>
          <a:stretch/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Методическая страничка педагога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1561"/>
          <a:stretch/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1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занятия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 b="1561"/>
          <a:stretch/>
        </p:blipFill>
        <p:spPr bwMode="auto">
          <a:xfrm>
            <a:off x="-10999" y="1196752"/>
            <a:ext cx="9154999" cy="566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7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объектами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 b="1852"/>
          <a:stretch/>
        </p:blipFill>
        <p:spPr bwMode="auto">
          <a:xfrm>
            <a:off x="0" y="1171347"/>
            <a:ext cx="9144000" cy="567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объектами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16372" r="21896" b="8841"/>
          <a:stretch/>
        </p:blipFill>
        <p:spPr bwMode="auto">
          <a:xfrm>
            <a:off x="0" y="1196752"/>
            <a:ext cx="3347864" cy="27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16952" r="22381" b="10544"/>
          <a:stretch/>
        </p:blipFill>
        <p:spPr bwMode="auto">
          <a:xfrm>
            <a:off x="1" y="3980295"/>
            <a:ext cx="3347863" cy="28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12212" r="22214" b="2118"/>
          <a:stretch/>
        </p:blipFill>
        <p:spPr bwMode="auto">
          <a:xfrm>
            <a:off x="3214419" y="1190374"/>
            <a:ext cx="5929582" cy="566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1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Занятия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" b="1561"/>
          <a:stretch/>
        </p:blipFill>
        <p:spPr bwMode="auto">
          <a:xfrm>
            <a:off x="-10999" y="1196752"/>
            <a:ext cx="9154999" cy="566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12"/>
          <p:cNvCxnSpPr>
            <a:cxnSpLocks noChangeShapeType="1"/>
          </p:cNvCxnSpPr>
          <p:nvPr/>
        </p:nvCxnSpPr>
        <p:spPr bwMode="auto">
          <a:xfrm flipV="1">
            <a:off x="5436096" y="5229200"/>
            <a:ext cx="1369986" cy="396044"/>
          </a:xfrm>
          <a:prstGeom prst="straightConnector1">
            <a:avLst/>
          </a:prstGeom>
          <a:noFill/>
          <a:ln w="762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12"/>
          <p:cNvCxnSpPr>
            <a:cxnSpLocks noChangeShapeType="1"/>
          </p:cNvCxnSpPr>
          <p:nvPr/>
        </p:nvCxnSpPr>
        <p:spPr bwMode="auto">
          <a:xfrm>
            <a:off x="5293914" y="3707420"/>
            <a:ext cx="1565439" cy="0"/>
          </a:xfrm>
          <a:prstGeom prst="straightConnector1">
            <a:avLst/>
          </a:prstGeom>
          <a:noFill/>
          <a:ln w="762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2"/>
          <p:cNvCxnSpPr>
            <a:cxnSpLocks noChangeShapeType="1"/>
          </p:cNvCxnSpPr>
          <p:nvPr/>
        </p:nvCxnSpPr>
        <p:spPr bwMode="auto">
          <a:xfrm>
            <a:off x="5271502" y="2560098"/>
            <a:ext cx="1464406" cy="355234"/>
          </a:xfrm>
          <a:prstGeom prst="straightConnector1">
            <a:avLst/>
          </a:prstGeom>
          <a:noFill/>
          <a:ln w="762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 стрелкой 12"/>
          <p:cNvCxnSpPr>
            <a:cxnSpLocks noChangeShapeType="1"/>
          </p:cNvCxnSpPr>
          <p:nvPr/>
        </p:nvCxnSpPr>
        <p:spPr bwMode="auto">
          <a:xfrm>
            <a:off x="5293914" y="4499508"/>
            <a:ext cx="1565439" cy="0"/>
          </a:xfrm>
          <a:prstGeom prst="straightConnector1">
            <a:avLst/>
          </a:prstGeom>
          <a:noFill/>
          <a:ln w="762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8" t="17380" r="22117" b="10015"/>
          <a:stretch/>
        </p:blipFill>
        <p:spPr bwMode="auto">
          <a:xfrm>
            <a:off x="1547664" y="1599342"/>
            <a:ext cx="3341103" cy="263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35194" r="21852" b="28226"/>
          <a:stretch/>
        </p:blipFill>
        <p:spPr bwMode="auto">
          <a:xfrm>
            <a:off x="316631" y="4499508"/>
            <a:ext cx="4954871" cy="195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5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B8F927-407B-4C1A-A3C3-69A9A6D9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6006"/>
            <a:ext cx="9144000" cy="899141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spc="200" dirty="0" smtClean="0"/>
              <a:t>организации </a:t>
            </a:r>
            <a:r>
              <a:rPr lang="ru-RU" sz="2000" spc="200" dirty="0"/>
              <a:t>деятельности </a:t>
            </a:r>
            <a:r>
              <a:rPr lang="ru-RU" sz="2000" spc="200" dirty="0" smtClean="0"/>
              <a:t>дошкольника</a:t>
            </a:r>
            <a:br>
              <a:rPr lang="ru-RU" sz="2000" spc="200" dirty="0" smtClean="0"/>
            </a:br>
            <a:r>
              <a:rPr lang="ru-RU" sz="2000" spc="200" dirty="0" smtClean="0"/>
              <a:t>в </a:t>
            </a:r>
            <a:r>
              <a:rPr lang="ru-RU" sz="2000" dirty="0"/>
              <a:t>цифровой интерактивной </a:t>
            </a:r>
            <a:r>
              <a:rPr lang="ru-RU" sz="2000" dirty="0" smtClean="0"/>
              <a:t>СРЕДЕ МЭО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BFF02A7-7FC4-4300-AAC8-302EC5E0F7D2}"/>
              </a:ext>
            </a:extLst>
          </p:cNvPr>
          <p:cNvSpPr txBox="1"/>
          <p:nvPr/>
        </p:nvSpPr>
        <p:spPr>
          <a:xfrm>
            <a:off x="6242078" y="5157192"/>
            <a:ext cx="2750148" cy="33855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Речевое 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87ADDDD-C000-4194-B387-1950BDBE14B8}"/>
              </a:ext>
            </a:extLst>
          </p:cNvPr>
          <p:cNvSpPr txBox="1"/>
          <p:nvPr/>
        </p:nvSpPr>
        <p:spPr>
          <a:xfrm>
            <a:off x="6242078" y="5549892"/>
            <a:ext cx="2732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Развитие фонематического </a:t>
            </a:r>
            <a:r>
              <a:rPr lang="ru-RU" sz="1200" dirty="0" smtClean="0"/>
              <a:t>слуха</a:t>
            </a:r>
          </a:p>
          <a:p>
            <a:r>
              <a:rPr lang="ru-RU" sz="1200" dirty="0" smtClean="0"/>
              <a:t>и </a:t>
            </a:r>
            <a:r>
              <a:rPr lang="ru-RU" sz="1200" dirty="0"/>
              <a:t>другие компоненты </a:t>
            </a:r>
            <a:r>
              <a:rPr lang="ru-RU" sz="1200" dirty="0" smtClean="0"/>
              <a:t>до буквенного </a:t>
            </a:r>
            <a:r>
              <a:rPr lang="ru-RU" sz="1200" dirty="0"/>
              <a:t>периода обучения </a:t>
            </a:r>
            <a:r>
              <a:rPr lang="ru-RU" sz="1200" dirty="0" smtClean="0"/>
              <a:t>грамоте, чтение</a:t>
            </a:r>
          </a:p>
          <a:p>
            <a:r>
              <a:rPr lang="ru-RU" sz="1200" dirty="0" smtClean="0"/>
              <a:t>и восприятие художественного текста</a:t>
            </a: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87ACA57-50CF-4E6C-AE40-97C8558161B1}"/>
              </a:ext>
            </a:extLst>
          </p:cNvPr>
          <p:cNvSpPr txBox="1"/>
          <p:nvPr/>
        </p:nvSpPr>
        <p:spPr>
          <a:xfrm>
            <a:off x="161433" y="1614984"/>
            <a:ext cx="2827830" cy="584775"/>
          </a:xfrm>
          <a:prstGeom prst="rect">
            <a:avLst/>
          </a:prstGeom>
          <a:solidFill>
            <a:srgbClr val="00B0F0"/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Физическое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44B963-E83C-42E1-968F-B13CCA240211}"/>
              </a:ext>
            </a:extLst>
          </p:cNvPr>
          <p:cNvSpPr txBox="1"/>
          <p:nvPr/>
        </p:nvSpPr>
        <p:spPr>
          <a:xfrm>
            <a:off x="161433" y="2321191"/>
            <a:ext cx="282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Тематические физкультминутки </a:t>
            </a:r>
          </a:p>
          <a:p>
            <a:r>
              <a:rPr lang="ru-RU" sz="1200" dirty="0"/>
              <a:t>Динамические паузы</a:t>
            </a:r>
          </a:p>
          <a:p>
            <a:r>
              <a:rPr lang="ru-RU" sz="1200" dirty="0"/>
              <a:t>Основы здорового образа жизни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28A8B19-A839-4345-A589-601E30C1B238}"/>
              </a:ext>
            </a:extLst>
          </p:cNvPr>
          <p:cNvSpPr txBox="1"/>
          <p:nvPr/>
        </p:nvSpPr>
        <p:spPr>
          <a:xfrm>
            <a:off x="161433" y="5156025"/>
            <a:ext cx="2827829" cy="584775"/>
          </a:xfrm>
          <a:prstGeom prst="rect">
            <a:avLst/>
          </a:prstGeom>
          <a:solidFill>
            <a:srgbClr val="00B050"/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Социально-коммуникативное 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62881D9-4045-421F-8296-F23C54B4F292}"/>
              </a:ext>
            </a:extLst>
          </p:cNvPr>
          <p:cNvSpPr txBox="1"/>
          <p:nvPr/>
        </p:nvSpPr>
        <p:spPr>
          <a:xfrm>
            <a:off x="161433" y="5849689"/>
            <a:ext cx="282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Усвоение норм и ценностей общества</a:t>
            </a:r>
          </a:p>
          <a:p>
            <a:r>
              <a:rPr lang="ru-RU" sz="1200" dirty="0"/>
              <a:t>Основы безопасного поведения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9085B8-7563-419F-9CC5-752CC25F16CF}"/>
              </a:ext>
            </a:extLst>
          </p:cNvPr>
          <p:cNvSpPr txBox="1"/>
          <p:nvPr/>
        </p:nvSpPr>
        <p:spPr>
          <a:xfrm>
            <a:off x="6246176" y="1614984"/>
            <a:ext cx="2746050" cy="584775"/>
          </a:xfrm>
          <a:prstGeom prst="rect">
            <a:avLst/>
          </a:prstGeom>
          <a:solidFill>
            <a:srgbClr val="FFC000"/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Художественно-эстетическое 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D835166-7321-4C8F-ACAC-1B008FAA3318}"/>
              </a:ext>
            </a:extLst>
          </p:cNvPr>
          <p:cNvSpPr txBox="1"/>
          <p:nvPr/>
        </p:nvSpPr>
        <p:spPr>
          <a:xfrm>
            <a:off x="6246176" y="2367740"/>
            <a:ext cx="274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Музыкальное воспитание</a:t>
            </a:r>
          </a:p>
          <a:p>
            <a:r>
              <a:rPr lang="ru-RU" sz="1200" dirty="0"/>
              <a:t>Художественно-творческая деятельность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4146F2-249C-4D0B-A7FB-BC3089B3630D}"/>
              </a:ext>
            </a:extLst>
          </p:cNvPr>
          <p:cNvSpPr txBox="1"/>
          <p:nvPr/>
        </p:nvSpPr>
        <p:spPr>
          <a:xfrm>
            <a:off x="3177786" y="4201947"/>
            <a:ext cx="2788428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108000" rIns="108000" rtlCol="0" anchor="ctr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Познавательное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9B40F0-217B-4250-8AB1-4BE3CA7B8A10}"/>
              </a:ext>
            </a:extLst>
          </p:cNvPr>
          <p:cNvSpPr txBox="1"/>
          <p:nvPr/>
        </p:nvSpPr>
        <p:spPr>
          <a:xfrm>
            <a:off x="3177786" y="4924325"/>
            <a:ext cx="2788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Формирование элементарных математических представлений</a:t>
            </a:r>
          </a:p>
          <a:p>
            <a:r>
              <a:rPr lang="ru-RU" sz="1200" dirty="0"/>
              <a:t>Элементы экологического образования</a:t>
            </a:r>
          </a:p>
          <a:p>
            <a:r>
              <a:rPr lang="ru-RU" sz="1200" dirty="0"/>
              <a:t>Сенсорное развитие</a:t>
            </a:r>
          </a:p>
          <a:p>
            <a:r>
              <a:rPr lang="ru-RU" sz="1200" dirty="0"/>
              <a:t>Проектная и познавательно-исследовательская деятельность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EB44292A-F138-433C-98C5-C7E4ABE7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01" y="2078729"/>
            <a:ext cx="2664296" cy="1777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4">
            <a:extLst>
              <a:ext uri="{FF2B5EF4-FFF2-40B4-BE49-F238E27FC236}">
                <a16:creationId xmlns="" xmlns:a16="http://schemas.microsoft.com/office/drawing/2014/main" id="{DD6EE1D6-2443-4CD6-BAD6-DD922715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3" y="3175092"/>
            <a:ext cx="2664000" cy="177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7">
            <a:extLst>
              <a:ext uri="{FF2B5EF4-FFF2-40B4-BE49-F238E27FC236}">
                <a16:creationId xmlns="" xmlns:a16="http://schemas.microsoft.com/office/drawing/2014/main" id="{47466B17-ED20-45AF-836B-5DD122CEE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t="11986" r="3980" b="7183"/>
          <a:stretch/>
        </p:blipFill>
        <p:spPr bwMode="auto">
          <a:xfrm>
            <a:off x="6233606" y="3209486"/>
            <a:ext cx="2664000" cy="1602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80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70692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 smtClean="0"/>
              <a:t>Особенности организации деятельности дошкольника</a:t>
            </a:r>
            <a:br>
              <a:rPr lang="ru-RU" sz="2000" dirty="0" smtClean="0"/>
            </a:br>
            <a:r>
              <a:rPr lang="ru-RU" sz="2000" dirty="0" smtClean="0"/>
              <a:t>в МЭО: реализация индивидуального подхода</a:t>
            </a:r>
            <a:endParaRPr lang="ru-RU" sz="2000" dirty="0"/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586FDB8A-3D47-4DBB-BB0B-4F1034478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65754"/>
            <a:ext cx="9144000" cy="2292245"/>
          </a:xfrm>
        </p:spPr>
        <p:txBody>
          <a:bodyPr lIns="612000" tIns="576000" rIns="612000" bIns="0" anchor="ctr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возможность </a:t>
            </a:r>
            <a:r>
              <a:rPr lang="ru-RU" sz="1600" dirty="0"/>
              <a:t>выбора индивидуальных заданий, исходя из </a:t>
            </a:r>
            <a:r>
              <a:rPr lang="ru-RU" sz="1600" dirty="0" smtClean="0"/>
              <a:t>возможностей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/>
              <a:t>и </a:t>
            </a:r>
            <a:r>
              <a:rPr lang="ru-RU" sz="1600" dirty="0"/>
              <a:t>потребностей дошкольника: выбор содержания, типологии и сложности задания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индивидуальное </a:t>
            </a:r>
            <a:r>
              <a:rPr lang="ru-RU" sz="1600" dirty="0"/>
              <a:t>распределение ролей учащихся при групповом (коллективном) выполнении заданий (разыгрываем сценку по ролям)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возможность </a:t>
            </a:r>
            <a:r>
              <a:rPr lang="ru-RU" sz="1600" dirty="0"/>
              <a:t>индивидуального подбора хрестоматийного материала для каждого ребёнка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5" name="Рисунок 4" descr="Изображение выглядит как фотография, неб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2DA656D-DDAC-4D70-8AF3-213320522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3" r="34778" b="-1"/>
          <a:stretch/>
        </p:blipFill>
        <p:spPr>
          <a:xfrm>
            <a:off x="345367" y="1484784"/>
            <a:ext cx="1764856" cy="2978464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6" name="Рисунок 5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1890606-C8EE-4280-942E-44A28DBDD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6" r="2" b="2"/>
          <a:stretch/>
        </p:blipFill>
        <p:spPr>
          <a:xfrm>
            <a:off x="2346714" y="1595470"/>
            <a:ext cx="5006669" cy="2731392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7" name="Рисунок 6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CFCFE28-9A80-4795-A218-73EA1A8A7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3" r="19938" b="-6"/>
          <a:stretch/>
        </p:blipFill>
        <p:spPr>
          <a:xfrm>
            <a:off x="7594594" y="1493565"/>
            <a:ext cx="1204039" cy="1365696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9AA6148-6876-4637-9072-2C5A89C40B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4" r="39906" b="3"/>
          <a:stretch/>
        </p:blipFill>
        <p:spPr>
          <a:xfrm>
            <a:off x="7599314" y="2986218"/>
            <a:ext cx="1199319" cy="1340644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4195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>
            <a:extLst>
              <a:ext uri="{FF2B5EF4-FFF2-40B4-BE49-F238E27FC236}">
                <a16:creationId xmlns="" xmlns:a16="http://schemas.microsoft.com/office/drawing/2014/main" id="{86EDB6E5-7B3E-4855-AD83-23793B746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ятиугольник 6">
            <a:extLst>
              <a:ext uri="{FF2B5EF4-FFF2-40B4-BE49-F238E27FC236}">
                <a16:creationId xmlns="" xmlns:a16="http://schemas.microsoft.com/office/drawing/2014/main" id="{E5EE6A1E-E9E8-41A8-A711-2AD443C78494}"/>
              </a:ext>
            </a:extLst>
          </p:cNvPr>
          <p:cNvSpPr/>
          <p:nvPr/>
        </p:nvSpPr>
        <p:spPr bwMode="auto">
          <a:xfrm flipH="1">
            <a:off x="4186238" y="3176588"/>
            <a:ext cx="4957762" cy="3673475"/>
          </a:xfrm>
          <a:custGeom>
            <a:avLst/>
            <a:gdLst>
              <a:gd name="connsiteX0" fmla="*/ 0 w 6174084"/>
              <a:gd name="connsiteY0" fmla="*/ 0 h 5400600"/>
              <a:gd name="connsiteX1" fmla="*/ 3473784 w 6174084"/>
              <a:gd name="connsiteY1" fmla="*/ 0 h 5400600"/>
              <a:gd name="connsiteX2" fmla="*/ 6174084 w 6174084"/>
              <a:gd name="connsiteY2" fmla="*/ 2700300 h 5400600"/>
              <a:gd name="connsiteX3" fmla="*/ 3473784 w 6174084"/>
              <a:gd name="connsiteY3" fmla="*/ 5400600 h 5400600"/>
              <a:gd name="connsiteX4" fmla="*/ 0 w 6174084"/>
              <a:gd name="connsiteY4" fmla="*/ 5400600 h 5400600"/>
              <a:gd name="connsiteX5" fmla="*/ 0 w 6174084"/>
              <a:gd name="connsiteY5" fmla="*/ 0 h 5400600"/>
              <a:gd name="connsiteX0" fmla="*/ 0 w 4890407"/>
              <a:gd name="connsiteY0" fmla="*/ 0 h 5400600"/>
              <a:gd name="connsiteX1" fmla="*/ 3473784 w 4890407"/>
              <a:gd name="connsiteY1" fmla="*/ 0 h 5400600"/>
              <a:gd name="connsiteX2" fmla="*/ 4890407 w 4890407"/>
              <a:gd name="connsiteY2" fmla="*/ 2665131 h 5400600"/>
              <a:gd name="connsiteX3" fmla="*/ 3473784 w 4890407"/>
              <a:gd name="connsiteY3" fmla="*/ 5400600 h 5400600"/>
              <a:gd name="connsiteX4" fmla="*/ 0 w 4890407"/>
              <a:gd name="connsiteY4" fmla="*/ 5400600 h 5400600"/>
              <a:gd name="connsiteX5" fmla="*/ 0 w 4890407"/>
              <a:gd name="connsiteY5" fmla="*/ 0 h 5400600"/>
              <a:gd name="connsiteX0" fmla="*/ 0 w 4776107"/>
              <a:gd name="connsiteY0" fmla="*/ 0 h 5400600"/>
              <a:gd name="connsiteX1" fmla="*/ 3473784 w 4776107"/>
              <a:gd name="connsiteY1" fmla="*/ 0 h 5400600"/>
              <a:gd name="connsiteX2" fmla="*/ 4776107 w 4776107"/>
              <a:gd name="connsiteY2" fmla="*/ 2665131 h 5400600"/>
              <a:gd name="connsiteX3" fmla="*/ 3473784 w 4776107"/>
              <a:gd name="connsiteY3" fmla="*/ 5400600 h 5400600"/>
              <a:gd name="connsiteX4" fmla="*/ 0 w 4776107"/>
              <a:gd name="connsiteY4" fmla="*/ 5400600 h 5400600"/>
              <a:gd name="connsiteX5" fmla="*/ 0 w 4776107"/>
              <a:gd name="connsiteY5" fmla="*/ 0 h 5400600"/>
              <a:gd name="connsiteX0" fmla="*/ 0 w 4535433"/>
              <a:gd name="connsiteY0" fmla="*/ 0 h 5400600"/>
              <a:gd name="connsiteX1" fmla="*/ 3473784 w 4535433"/>
              <a:gd name="connsiteY1" fmla="*/ 0 h 5400600"/>
              <a:gd name="connsiteX2" fmla="*/ 4535433 w 4535433"/>
              <a:gd name="connsiteY2" fmla="*/ 2656339 h 5400600"/>
              <a:gd name="connsiteX3" fmla="*/ 3473784 w 4535433"/>
              <a:gd name="connsiteY3" fmla="*/ 5400600 h 5400600"/>
              <a:gd name="connsiteX4" fmla="*/ 0 w 4535433"/>
              <a:gd name="connsiteY4" fmla="*/ 5400600 h 5400600"/>
              <a:gd name="connsiteX5" fmla="*/ 0 w 4535433"/>
              <a:gd name="connsiteY5" fmla="*/ 0 h 5400600"/>
              <a:gd name="connsiteX0" fmla="*/ 0 w 4168551"/>
              <a:gd name="connsiteY0" fmla="*/ 0 h 5400600"/>
              <a:gd name="connsiteX1" fmla="*/ 3473784 w 4168551"/>
              <a:gd name="connsiteY1" fmla="*/ 0 h 5400600"/>
              <a:gd name="connsiteX2" fmla="*/ 4168551 w 4168551"/>
              <a:gd name="connsiteY2" fmla="*/ 2656339 h 5400600"/>
              <a:gd name="connsiteX3" fmla="*/ 3473784 w 4168551"/>
              <a:gd name="connsiteY3" fmla="*/ 5400600 h 5400600"/>
              <a:gd name="connsiteX4" fmla="*/ 0 w 4168551"/>
              <a:gd name="connsiteY4" fmla="*/ 5400600 h 5400600"/>
              <a:gd name="connsiteX5" fmla="*/ 0 w 4168551"/>
              <a:gd name="connsiteY5" fmla="*/ 0 h 5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8551" h="5400600">
                <a:moveTo>
                  <a:pt x="0" y="0"/>
                </a:moveTo>
                <a:lnTo>
                  <a:pt x="3473784" y="0"/>
                </a:lnTo>
                <a:lnTo>
                  <a:pt x="4168551" y="2656339"/>
                </a:lnTo>
                <a:lnTo>
                  <a:pt x="3473784" y="5400600"/>
                </a:lnTo>
                <a:lnTo>
                  <a:pt x="0" y="5400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4ABA83F-9F9C-41C9-A87B-618B634D2751}"/>
              </a:ext>
            </a:extLst>
          </p:cNvPr>
          <p:cNvSpPr/>
          <p:nvPr/>
        </p:nvSpPr>
        <p:spPr bwMode="auto">
          <a:xfrm>
            <a:off x="0" y="460375"/>
            <a:ext cx="9144000" cy="50482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FD3025-4BB1-4355-BAFB-922B61B8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76672"/>
            <a:ext cx="7980368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Современный дошкольник: какой он?</a:t>
            </a:r>
          </a:p>
        </p:txBody>
      </p:sp>
      <p:sp>
        <p:nvSpPr>
          <p:cNvPr id="18443" name="Объект 2">
            <a:extLst>
              <a:ext uri="{FF2B5EF4-FFF2-40B4-BE49-F238E27FC236}">
                <a16:creationId xmlns="" xmlns:a16="http://schemas.microsoft.com/office/drawing/2014/main" id="{CEC49D21-05B1-4D48-97C0-1913845325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04049" y="3176588"/>
            <a:ext cx="4139952" cy="3673475"/>
          </a:xfrm>
        </p:spPr>
        <p:txBody>
          <a:bodyPr anchor="ctr"/>
          <a:lstStyle/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dirty="0"/>
              <a:t>Количество активных юных пользователей</a:t>
            </a:r>
            <a:r>
              <a:rPr lang="en-US" altLang="ru-RU" sz="1400" dirty="0"/>
              <a:t> </a:t>
            </a:r>
            <a:r>
              <a:rPr lang="ru-RU" altLang="ru-RU" sz="1400" dirty="0"/>
              <a:t>сети выросло </a:t>
            </a:r>
            <a:r>
              <a:rPr lang="ru-RU" altLang="ru-RU" sz="1400" b="1" dirty="0"/>
              <a:t>в 2,5 </a:t>
            </a:r>
            <a:r>
              <a:rPr lang="ru-RU" altLang="ru-RU" sz="1400" b="1" dirty="0" smtClean="0"/>
              <a:t>раза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 smtClean="0"/>
              <a:t>за </a:t>
            </a:r>
            <a:r>
              <a:rPr lang="ru-RU" altLang="ru-RU" sz="1400" dirty="0"/>
              <a:t>последние </a:t>
            </a:r>
            <a:r>
              <a:rPr lang="ru-RU" altLang="ru-RU" sz="1400" b="1" dirty="0"/>
              <a:t>3 года</a:t>
            </a:r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1400" b="1" dirty="0"/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dirty="0"/>
              <a:t>Дети не просто в фарватере новых процессов — они </a:t>
            </a:r>
            <a:r>
              <a:rPr lang="ru-RU" altLang="ru-RU" sz="1400" b="1" dirty="0"/>
              <a:t>прокладывают курс</a:t>
            </a:r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1400" b="1" dirty="0"/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dirty="0"/>
              <a:t>Подростки живут в двух мирах — </a:t>
            </a:r>
            <a:br>
              <a:rPr lang="ru-RU" altLang="ru-RU" sz="1400" dirty="0"/>
            </a:br>
            <a:r>
              <a:rPr lang="ru-RU" altLang="ru-RU" sz="1400" b="1" dirty="0"/>
              <a:t>реальном и виртуальном</a:t>
            </a:r>
            <a:r>
              <a:rPr lang="ru-RU" altLang="ru-RU" sz="1400" dirty="0"/>
              <a:t> </a:t>
            </a:r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1400" dirty="0"/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b="1" dirty="0"/>
              <a:t>Работа и коммуникация через</a:t>
            </a:r>
            <a:r>
              <a:rPr lang="en-US" altLang="ru-RU" sz="1400" b="1" dirty="0"/>
              <a:t> </a:t>
            </a:r>
            <a:r>
              <a:rPr lang="ru-RU" altLang="ru-RU" sz="1400" b="1" dirty="0"/>
              <a:t>интернет</a:t>
            </a:r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1400" b="1" dirty="0"/>
          </a:p>
          <a:p>
            <a:pPr marL="287338" indent="-28733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1400" b="1" dirty="0"/>
              <a:t>Высокий уровень мобильности</a:t>
            </a:r>
          </a:p>
        </p:txBody>
      </p:sp>
      <p:sp>
        <p:nvSpPr>
          <p:cNvPr id="18444" name="Объект 2">
            <a:extLst>
              <a:ext uri="{FF2B5EF4-FFF2-40B4-BE49-F238E27FC236}">
                <a16:creationId xmlns="" xmlns:a16="http://schemas.microsoft.com/office/drawing/2014/main" id="{6B5D930C-E1DA-411E-89AA-C4B252A225FA}"/>
              </a:ext>
            </a:extLst>
          </p:cNvPr>
          <p:cNvSpPr txBox="1">
            <a:spLocks/>
          </p:cNvSpPr>
          <p:nvPr/>
        </p:nvSpPr>
        <p:spPr bwMode="auto">
          <a:xfrm>
            <a:off x="215900" y="1052513"/>
            <a:ext cx="6011863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87338" indent="-287338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indent="-180975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1905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9613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6300" indent="-161925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35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907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79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51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dirty="0" smtClean="0"/>
              <a:t>Сегодняшний первоклассник, поступив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smtClean="0"/>
              <a:t>в институт, будет уже жить в Интернете вещей</a:t>
            </a:r>
            <a:endParaRPr lang="en-US" altLang="ru-RU" dirty="0" smtClean="0"/>
          </a:p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dirty="0"/>
          </a:p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dirty="0"/>
              <a:t>В возрасте 30-35 лет - в эпоху </a:t>
            </a:r>
            <a:r>
              <a:rPr lang="ru-RU" altLang="ru-RU" dirty="0" err="1" smtClean="0"/>
              <a:t>нейронета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smtClean="0"/>
              <a:t>и </a:t>
            </a:r>
            <a:r>
              <a:rPr lang="ru-RU" altLang="ru-RU" dirty="0"/>
              <a:t>оцифровки сознания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30967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1"/>
            <a:ext cx="9144000" cy="931539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/>
              <a:t>Особенности организации деятельности дошкольника в </a:t>
            </a:r>
            <a:r>
              <a:rPr lang="ru-RU" sz="2000" dirty="0" smtClean="0"/>
              <a:t>МЭО: ОЦЕНИВАНИЕ РЕЗУЛЬТАТОВ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08210"/>
            <a:ext cx="5608368" cy="36348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64" y="5085184"/>
            <a:ext cx="3960440" cy="1669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0020" y="1844824"/>
            <a:ext cx="29523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В каждом объекте </a:t>
            </a:r>
            <a:r>
              <a:rPr lang="ru-RU" sz="2000" dirty="0">
                <a:latin typeface="+mj-lt"/>
              </a:rPr>
              <a:t>о</a:t>
            </a:r>
            <a:r>
              <a:rPr lang="ru-RU" sz="2000" dirty="0" smtClean="0">
                <a:latin typeface="+mj-lt"/>
              </a:rPr>
              <a:t>существляется оперативное оценивание деятельности ребенка с помощью анимированных озвученных персонажей, отображающих различные реакции на уровень успешности выполнения заданий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094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E928EEE-53CF-4E5E-BAD6-8B35C783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" t="1" r="6529" b="-4"/>
          <a:stretch/>
        </p:blipFill>
        <p:spPr>
          <a:xfrm>
            <a:off x="232447" y="3854487"/>
            <a:ext cx="4248472" cy="25775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7F92A5C-E6DB-4432-A9AF-18B9A2F2F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" r="199"/>
          <a:stretch/>
        </p:blipFill>
        <p:spPr>
          <a:xfrm>
            <a:off x="232447" y="1497891"/>
            <a:ext cx="4248472" cy="239458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анцелярские товары, конвер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1198FC5-657F-4031-B775-5064B8E543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r="3616" b="-4"/>
          <a:stretch/>
        </p:blipFill>
        <p:spPr>
          <a:xfrm>
            <a:off x="1943207" y="5320609"/>
            <a:ext cx="826951" cy="9627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088B54-841C-4A92-A99D-A81C8B4F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3999" cy="7200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ru-RU" sz="2000" dirty="0" smtClean="0"/>
              <a:t>Способы оценивания</a:t>
            </a:r>
            <a:r>
              <a:rPr lang="en-US" sz="2000" dirty="0" smtClean="0"/>
              <a:t> </a:t>
            </a:r>
            <a:r>
              <a:rPr lang="en-US" sz="2000" dirty="0"/>
              <a:t>успешности </a:t>
            </a:r>
            <a:r>
              <a:rPr lang="en-US" sz="2000" dirty="0" smtClean="0"/>
              <a:t>ребёнка</a:t>
            </a:r>
            <a:r>
              <a:rPr lang="ru-RU" sz="2000" dirty="0" smtClean="0"/>
              <a:t> в МЭО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532DD5-EBB6-4ADE-B2EB-64462D98BB61}"/>
              </a:ext>
            </a:extLst>
          </p:cNvPr>
          <p:cNvSpPr txBox="1"/>
          <p:nvPr/>
        </p:nvSpPr>
        <p:spPr>
          <a:xfrm>
            <a:off x="5148064" y="1465290"/>
            <a:ext cx="3672408" cy="181969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algn="r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</a:pPr>
            <a:r>
              <a:rPr lang="ru-RU" b="1" dirty="0" smtClean="0">
                <a:latin typeface="+mn-lt"/>
                <a:cs typeface="+mn-cs"/>
              </a:rPr>
              <a:t>Оперативное представление</a:t>
            </a:r>
            <a:r>
              <a:rPr lang="en-US" b="1" dirty="0" smtClean="0">
                <a:latin typeface="+mn-lt"/>
                <a:cs typeface="+mn-cs"/>
              </a:rPr>
              <a:t> </a:t>
            </a:r>
            <a:r>
              <a:rPr lang="ru-RU" dirty="0" smtClean="0">
                <a:latin typeface="+mn-lt"/>
                <a:cs typeface="+mn-cs"/>
              </a:rPr>
              <a:t>результатов </a:t>
            </a:r>
            <a:r>
              <a:rPr lang="en-US" dirty="0" smtClean="0">
                <a:latin typeface="+mn-lt"/>
                <a:cs typeface="+mn-cs"/>
              </a:rPr>
              <a:t>работ</a:t>
            </a:r>
            <a:r>
              <a:rPr lang="ru-RU" dirty="0" smtClean="0">
                <a:latin typeface="+mn-lt"/>
                <a:cs typeface="+mn-cs"/>
              </a:rPr>
              <a:t>ы</a:t>
            </a:r>
            <a:r>
              <a:rPr lang="en-US" dirty="0" smtClean="0">
                <a:latin typeface="+mn-lt"/>
                <a:cs typeface="+mn-cs"/>
              </a:rPr>
              <a:t> детей родител</a:t>
            </a:r>
            <a:r>
              <a:rPr lang="ru-RU" dirty="0" smtClean="0">
                <a:latin typeface="+mn-lt"/>
                <a:cs typeface="+mn-cs"/>
              </a:rPr>
              <a:t>ям</a:t>
            </a:r>
            <a:r>
              <a:rPr lang="en-US" dirty="0" smtClean="0">
                <a:latin typeface="+mn-lt"/>
                <a:cs typeface="+mn-cs"/>
              </a:rPr>
              <a:t> для </a:t>
            </a:r>
            <a:r>
              <a:rPr lang="en-US" b="1" dirty="0" smtClean="0">
                <a:latin typeface="+mn-lt"/>
                <a:cs typeface="+mn-cs"/>
              </a:rPr>
              <a:t>обсуждения</a:t>
            </a:r>
            <a:r>
              <a:rPr lang="en-US" dirty="0" smtClean="0">
                <a:latin typeface="+mn-lt"/>
                <a:cs typeface="+mn-cs"/>
              </a:rPr>
              <a:t>,</a:t>
            </a:r>
            <a:endParaRPr lang="ru-RU" dirty="0" smtClean="0">
              <a:latin typeface="+mn-lt"/>
              <a:cs typeface="+mn-cs"/>
            </a:endParaRPr>
          </a:p>
          <a:p>
            <a:pPr algn="r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</a:pPr>
            <a:r>
              <a:rPr lang="en-US" dirty="0" smtClean="0">
                <a:latin typeface="+mn-lt"/>
                <a:cs typeface="+mn-cs"/>
              </a:rPr>
              <a:t>а также </a:t>
            </a:r>
            <a:r>
              <a:rPr lang="en-US" b="1" dirty="0" smtClean="0">
                <a:latin typeface="+mn-lt"/>
                <a:cs typeface="+mn-cs"/>
              </a:rPr>
              <a:t>анализа</a:t>
            </a:r>
            <a:r>
              <a:rPr lang="en-US" dirty="0" smtClean="0">
                <a:latin typeface="+mn-lt"/>
                <a:cs typeface="+mn-cs"/>
              </a:rPr>
              <a:t> достижений</a:t>
            </a:r>
            <a:endParaRPr lang="ru-RU" dirty="0" smtClean="0">
              <a:latin typeface="+mn-lt"/>
              <a:cs typeface="+mn-cs"/>
            </a:endParaRPr>
          </a:p>
          <a:p>
            <a:pPr algn="r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</a:pPr>
            <a:r>
              <a:rPr lang="en-US" dirty="0" smtClean="0">
                <a:latin typeface="+mn-lt"/>
                <a:cs typeface="+mn-cs"/>
              </a:rPr>
              <a:t>ребёнка вместе с педагогом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6BA11F5-DA26-4E63-9BAA-A24A1219A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3140968"/>
            <a:ext cx="1490802" cy="12046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54AB755-06ED-4FB3-AB47-8D32625F8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4498848"/>
            <a:ext cx="4246210" cy="19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C2323D-F3B4-4502-8F4B-C49CC093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Коммуникация с </a:t>
            </a:r>
            <a:r>
              <a:rPr lang="ru-RU" sz="2400" dirty="0" smtClean="0"/>
              <a:t>родителями в МЭО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18C92C9-AE4E-48BC-84A3-3CF78C8B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657" y="1412776"/>
            <a:ext cx="4364802" cy="2376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41F9D8F-E13E-4753-B946-9FE4BE964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898" y="4005064"/>
            <a:ext cx="4363561" cy="2452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16CD3E-C7F5-4F9C-9976-F5A6B201EC5A}"/>
              </a:ext>
            </a:extLst>
          </p:cNvPr>
          <p:cNvSpPr txBox="1"/>
          <p:nvPr/>
        </p:nvSpPr>
        <p:spPr>
          <a:xfrm>
            <a:off x="251520" y="1655906"/>
            <a:ext cx="41445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Возможность в онлайн-режиме решать все насущные проблемы и вопросы </a:t>
            </a:r>
            <a:r>
              <a:rPr lang="ru-RU" dirty="0" smtClean="0"/>
              <a:t> возникающие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в </a:t>
            </a:r>
            <a:r>
              <a:rPr lang="ru-RU" dirty="0"/>
              <a:t>детском саду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Возможность конфиденциального общения с </a:t>
            </a:r>
            <a:r>
              <a:rPr lang="ru-RU" dirty="0" smtClean="0"/>
              <a:t>родителями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по </a:t>
            </a:r>
            <a:r>
              <a:rPr lang="ru-RU" dirty="0"/>
              <a:t>вопросам </a:t>
            </a:r>
            <a:r>
              <a:rPr lang="ru-RU" dirty="0" smtClean="0"/>
              <a:t>психологического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и </a:t>
            </a:r>
            <a:r>
              <a:rPr lang="ru-RU" dirty="0"/>
              <a:t>физического состояния ребёнка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непосредственного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контакта ребёнка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с родителями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в </a:t>
            </a:r>
            <a:r>
              <a:rPr lang="ru-RU" dirty="0"/>
              <a:t>ситуациях</a:t>
            </a:r>
            <a:r>
              <a:rPr lang="ru-RU" dirty="0" smtClean="0"/>
              <a:t>,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когда он </a:t>
            </a:r>
            <a:r>
              <a:rPr lang="ru-RU" dirty="0"/>
              <a:t>в </a:t>
            </a:r>
            <a:r>
              <a:rPr lang="ru-RU" dirty="0" smtClean="0"/>
              <a:t>этом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нуждается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FF7FAC9-8B39-448B-A4DD-A5DC0F244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659" y="4873043"/>
            <a:ext cx="1670618" cy="15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31529"/>
            <a:ext cx="5652120" cy="6381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652120" y="432047"/>
            <a:ext cx="3491880" cy="6425953"/>
          </a:xfrm>
          <a:prstGeom prst="rect">
            <a:avLst/>
          </a:prstGeom>
          <a:solidFill>
            <a:srgbClr val="85D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652120" y="432046"/>
            <a:ext cx="3491880" cy="2780929"/>
          </a:xfrm>
        </p:spPr>
        <p:txBody>
          <a:bodyPr vert="horz" lIns="108000" tIns="45720" rIns="288000" bIns="45720" rtlCol="0" anchor="b">
            <a:normAutofit/>
          </a:bodyPr>
          <a:lstStyle/>
          <a:p>
            <a:pPr algn="r" defTabSz="914400">
              <a:lnSpc>
                <a:spcPct val="100000"/>
              </a:lnSpc>
            </a:pPr>
            <a:r>
              <a:rPr lang="ru-RU" sz="2400" dirty="0"/>
              <a:t>Смешанные модели организации деятельности</a:t>
            </a:r>
            <a:br>
              <a:rPr lang="ru-RU" sz="2400" dirty="0"/>
            </a:br>
            <a:r>
              <a:rPr lang="ru-RU" sz="2400" dirty="0"/>
              <a:t>дошкольника</a:t>
            </a:r>
            <a:endParaRPr lang="en-US" altLang="ru-RU" sz="2400" spc="2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EC98C6C-DD9D-4DA6-9B17-D84745C050FB}"/>
              </a:ext>
            </a:extLst>
          </p:cNvPr>
          <p:cNvSpPr/>
          <p:nvPr/>
        </p:nvSpPr>
        <p:spPr>
          <a:xfrm>
            <a:off x="5652120" y="3873822"/>
            <a:ext cx="3491880" cy="1200329"/>
          </a:xfrm>
          <a:prstGeom prst="rect">
            <a:avLst/>
          </a:prstGeom>
        </p:spPr>
        <p:txBody>
          <a:bodyPr wrap="square" lIns="288000" rIns="288000">
            <a:spAutoFit/>
          </a:bodyPr>
          <a:lstStyle/>
          <a:p>
            <a:pPr algn="r"/>
            <a:r>
              <a:rPr lang="en-US" altLang="ru-RU" dirty="0">
                <a:latin typeface="+mn-lt"/>
              </a:rPr>
              <a:t>Сочетание</a:t>
            </a:r>
            <a:r>
              <a:rPr lang="ru-RU" altLang="ru-RU" dirty="0">
                <a:latin typeface="+mn-lt"/>
              </a:rPr>
              <a:t> ИОС </a:t>
            </a:r>
            <a:r>
              <a:rPr lang="ru-RU" altLang="ru-RU" dirty="0" smtClean="0">
                <a:latin typeface="+mn-lt"/>
              </a:rPr>
              <a:t>МЭО</a:t>
            </a:r>
            <a:endParaRPr lang="en-US" altLang="ru-RU" dirty="0">
              <a:latin typeface="+mn-lt"/>
            </a:endParaRPr>
          </a:p>
          <a:p>
            <a:pPr algn="r"/>
            <a:r>
              <a:rPr lang="ru-RU" altLang="ru-RU" dirty="0" smtClean="0">
                <a:latin typeface="+mn-lt"/>
              </a:rPr>
              <a:t>с </a:t>
            </a:r>
            <a:r>
              <a:rPr lang="en-US" altLang="ru-RU" dirty="0" smtClean="0">
                <a:latin typeface="+mn-lt"/>
              </a:rPr>
              <a:t>применением традиционных</a:t>
            </a:r>
            <a:endParaRPr lang="ru-RU" altLang="ru-RU" dirty="0" smtClean="0">
              <a:latin typeface="+mn-lt"/>
            </a:endParaRPr>
          </a:p>
          <a:p>
            <a:pPr algn="r"/>
            <a:r>
              <a:rPr lang="en-US" altLang="ru-RU" dirty="0" smtClean="0">
                <a:latin typeface="+mn-lt"/>
              </a:rPr>
              <a:t>средств </a:t>
            </a:r>
            <a:endParaRPr lang="ru-RU" dirty="0">
              <a:latin typeface="+mn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5966774" y="3628300"/>
            <a:ext cx="286257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3107"/>
              </p:ext>
            </p:extLst>
          </p:nvPr>
        </p:nvGraphicFramePr>
        <p:xfrm>
          <a:off x="234261" y="616718"/>
          <a:ext cx="5183598" cy="601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" r:id="rId3" imgW="6996600" imgH="8114040" progId="Photoshop.Image.16">
                  <p:embed/>
                </p:oleObj>
              </mc:Choice>
              <mc:Fallback>
                <p:oleObj name="Image" r:id="rId3" imgW="6996600" imgH="81140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261" y="616718"/>
                        <a:ext cx="5183598" cy="6011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97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60800"/>
            <a:ext cx="9144000" cy="756000"/>
          </a:xfrm>
          <a:solidFill>
            <a:srgbClr val="85DBE9"/>
          </a:solidFill>
        </p:spPr>
        <p:txBody>
          <a:bodyPr/>
          <a:lstStyle/>
          <a:p>
            <a:pPr algn="ctr"/>
            <a:r>
              <a:rPr lang="en-US" dirty="0" smtClean="0"/>
              <a:t>IT</a:t>
            </a:r>
            <a:r>
              <a:rPr lang="ru-RU" dirty="0" smtClean="0"/>
              <a:t>-инфраструктура детского сада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301208"/>
            <a:ext cx="9144000" cy="1556792"/>
          </a:xfrm>
          <a:solidFill>
            <a:srgbClr val="D3E4D2"/>
          </a:solidFill>
        </p:spPr>
        <p:txBody>
          <a:bodyPr lIns="324000" tIns="72000" rIns="252000" bIns="72000"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ru-RU" sz="1400" dirty="0" smtClean="0"/>
              <a:t>*Компьютер </a:t>
            </a:r>
            <a:r>
              <a:rPr lang="ru-RU" sz="1400" dirty="0"/>
              <a:t>воспитателя с подключенным доступом в интернет с установленным </a:t>
            </a:r>
            <a:r>
              <a:rPr lang="ru-RU" sz="1400" dirty="0" err="1" smtClean="0"/>
              <a:t>flash</a:t>
            </a:r>
            <a:r>
              <a:rPr lang="ru-RU" sz="1400" dirty="0" smtClean="0"/>
              <a:t>-плеером.</a:t>
            </a: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ru-RU" sz="1400" dirty="0" smtClean="0"/>
              <a:t>*На </a:t>
            </a:r>
            <a:r>
              <a:rPr lang="ru-RU" sz="1400" dirty="0"/>
              <a:t>компьютере установлены ОС Windows 7 или выше и браузер </a:t>
            </a:r>
            <a:r>
              <a:rPr lang="ru-RU" sz="1400" dirty="0" smtClean="0"/>
              <a:t>Chrome</a:t>
            </a:r>
            <a:r>
              <a:rPr lang="ru-RU" sz="14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/>
              <a:t> </a:t>
            </a:r>
            <a:r>
              <a:rPr lang="ru-RU" sz="1400" dirty="0" smtClean="0"/>
              <a:t> Через </a:t>
            </a:r>
            <a:r>
              <a:rPr lang="ru-RU" sz="1400" dirty="0"/>
              <a:t>браузер воспитатель подключается к «образовательному облаку </a:t>
            </a:r>
            <a:r>
              <a:rPr lang="ru-RU" sz="1400" dirty="0" smtClean="0"/>
              <a:t>МЭО».</a:t>
            </a: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 smtClean="0"/>
              <a:t>  Вся </a:t>
            </a:r>
            <a:r>
              <a:rPr lang="ru-RU" sz="1400" dirty="0"/>
              <a:t>система работает на серверах </a:t>
            </a:r>
            <a:r>
              <a:rPr lang="ru-RU" sz="1400" dirty="0" smtClean="0"/>
              <a:t>МЭО </a:t>
            </a:r>
            <a:r>
              <a:rPr lang="ru-RU" sz="1400" dirty="0"/>
              <a:t>24х7.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971600" y="1432642"/>
            <a:ext cx="3168352" cy="2494050"/>
          </a:xfrm>
          <a:prstGeom prst="round2SameRect">
            <a:avLst>
              <a:gd name="adj1" fmla="val 3840"/>
              <a:gd name="adj2" fmla="val 0"/>
            </a:avLst>
          </a:prstGeom>
          <a:solidFill>
            <a:srgbClr val="D3E4D2"/>
          </a:solidFill>
          <a:ln>
            <a:solidFill>
              <a:srgbClr val="D3E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43608" y="1817478"/>
            <a:ext cx="3024336" cy="205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1599" y="3926692"/>
            <a:ext cx="3168352" cy="1158492"/>
          </a:xfrm>
          <a:prstGeom prst="rect">
            <a:avLst/>
          </a:prstGeom>
          <a:solidFill>
            <a:schemeClr val="bg1"/>
          </a:solidFill>
          <a:ln>
            <a:solidFill>
              <a:srgbClr val="D3E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bIns="36000" rtlCol="0" anchor="ctr"/>
          <a:lstStyle/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Проектор</a:t>
            </a: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Компьютер*</a:t>
            </a:r>
            <a:endParaRPr lang="ru-RU" sz="1200" dirty="0">
              <a:solidFill>
                <a:schemeClr val="tx1"/>
              </a:solidFill>
            </a:endParaRP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Экран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Ноутбук </a:t>
            </a:r>
            <a:r>
              <a:rPr lang="ru-RU" sz="1200" dirty="0" smtClean="0">
                <a:solidFill>
                  <a:schemeClr val="tx1"/>
                </a:solidFill>
              </a:rPr>
              <a:t>воспитателя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5004048" y="1432642"/>
            <a:ext cx="3168352" cy="2494050"/>
          </a:xfrm>
          <a:prstGeom prst="round2SameRect">
            <a:avLst>
              <a:gd name="adj1" fmla="val 3840"/>
              <a:gd name="adj2" fmla="val 0"/>
            </a:avLst>
          </a:prstGeom>
          <a:solidFill>
            <a:srgbClr val="D3E4D2"/>
          </a:solidFill>
          <a:ln>
            <a:solidFill>
              <a:srgbClr val="D3E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3926692"/>
            <a:ext cx="3168352" cy="1158492"/>
          </a:xfrm>
          <a:prstGeom prst="rect">
            <a:avLst/>
          </a:prstGeom>
          <a:solidFill>
            <a:schemeClr val="bg1"/>
          </a:solidFill>
          <a:ln>
            <a:solidFill>
              <a:srgbClr val="D3E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bIns="36000" rtlCol="0" anchor="ctr"/>
          <a:lstStyle/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Проектор</a:t>
            </a: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Компьютер*</a:t>
            </a:r>
            <a:endParaRPr lang="ru-RU" sz="1200" dirty="0">
              <a:solidFill>
                <a:schemeClr val="tx1"/>
              </a:solidFill>
            </a:endParaRP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Экран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Ноутбук воспитателя</a:t>
            </a:r>
          </a:p>
          <a:p>
            <a:pPr marL="216000" indent="-216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3-6 ноутбука </a:t>
            </a:r>
            <a:r>
              <a:rPr lang="ru-RU" sz="1200" dirty="0">
                <a:solidFill>
                  <a:schemeClr val="tx1"/>
                </a:solidFill>
              </a:rPr>
              <a:t>для детей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1471220"/>
            <a:ext cx="3164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+mj-lt"/>
              </a:rPr>
              <a:t>Минимальный пакет на группу</a:t>
            </a:r>
            <a:endParaRPr lang="ru-RU" sz="1400" b="1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35812" y="1469467"/>
            <a:ext cx="3104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+mn-lt"/>
              </a:rPr>
              <a:t>Оптимальный пакет </a:t>
            </a:r>
            <a:r>
              <a:rPr lang="ru-RU" sz="1400" b="1" dirty="0">
                <a:latin typeface="+mn-lt"/>
              </a:rPr>
              <a:t>на </a:t>
            </a:r>
            <a:r>
              <a:rPr lang="ru-RU" sz="1400" b="1" dirty="0" smtClean="0">
                <a:latin typeface="+mn-lt"/>
              </a:rPr>
              <a:t>группу</a:t>
            </a:r>
            <a:endParaRPr lang="ru-RU" sz="1400" b="1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76056" y="1814069"/>
            <a:ext cx="3024336" cy="205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40" y="1837016"/>
            <a:ext cx="2831169" cy="2007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69" y="1838566"/>
            <a:ext cx="2836414" cy="20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404664"/>
            <a:ext cx="2843808" cy="6425953"/>
          </a:xfrm>
          <a:prstGeom prst="rect">
            <a:avLst/>
          </a:prstGeom>
          <a:solidFill>
            <a:srgbClr val="85D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2448272" cy="1152128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ru-RU" sz="2200" spc="200" dirty="0">
                <a:solidFill>
                  <a:schemeClr val="tx1"/>
                </a:solidFill>
              </a:rPr>
              <a:t>ОЖИДАЕМЫЕ РЕЗУЛЬТАТЫ</a:t>
            </a:r>
            <a:endParaRPr lang="en-US" sz="2200" spc="200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2843807" y="476671"/>
            <a:ext cx="6300193" cy="6336000"/>
          </a:xfrm>
        </p:spPr>
        <p:txBody>
          <a:bodyPr lIns="360000" tIns="0" rIns="360000" bIns="0" anchor="ctr">
            <a:normAutofit/>
          </a:bodyPr>
          <a:lstStyle/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Физически </a:t>
            </a:r>
            <a:r>
              <a:rPr lang="ru-RU" sz="1600" dirty="0"/>
              <a:t>развитый, овладевший основными культурно-гигиеническими </a:t>
            </a:r>
            <a:r>
              <a:rPr lang="ru-RU" sz="1600" dirty="0" smtClean="0"/>
              <a:t>навыками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Любознательный, </a:t>
            </a:r>
            <a:r>
              <a:rPr lang="ru-RU" sz="1600" dirty="0" smtClean="0"/>
              <a:t>активный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Эмоционально </a:t>
            </a:r>
            <a:r>
              <a:rPr lang="ru-RU" sz="1600" dirty="0" smtClean="0"/>
              <a:t>отзывчивый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Способный управлять своим </a:t>
            </a:r>
            <a:r>
              <a:rPr lang="ru-RU" sz="1600" dirty="0" smtClean="0"/>
              <a:t>поведением</a:t>
            </a:r>
            <a:r>
              <a:rPr lang="ru-RU" altLang="ru-RU" sz="1600" dirty="0">
                <a:cs typeface="Arial" panose="020B0604020202020204" pitchFamily="34" charset="0"/>
              </a:rPr>
              <a:t/>
            </a:r>
            <a:br>
              <a:rPr lang="ru-RU" altLang="ru-RU" sz="1600" dirty="0">
                <a:cs typeface="Arial" panose="020B0604020202020204" pitchFamily="34" charset="0"/>
              </a:rPr>
            </a:br>
            <a:r>
              <a:rPr lang="ru-RU" sz="1600" dirty="0" smtClean="0"/>
              <a:t>и </a:t>
            </a:r>
            <a:r>
              <a:rPr lang="ru-RU" sz="1600" dirty="0"/>
              <a:t>планировать свои </a:t>
            </a:r>
            <a:r>
              <a:rPr lang="ru-RU" sz="1600" dirty="0" smtClean="0"/>
              <a:t>действия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Овладевший средствами общения и способами взаимодействия с взрослыми и </a:t>
            </a:r>
            <a:r>
              <a:rPr lang="ru-RU" sz="1600" dirty="0" smtClean="0"/>
              <a:t>сверстниками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Способный решать интеллектуальные и личностные задачи (проблемы), адекватные </a:t>
            </a:r>
            <a:r>
              <a:rPr lang="ru-RU" sz="1600" dirty="0" smtClean="0"/>
              <a:t>возрасту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Имеющий первичные представления о себе, семье, обществе, государстве, мире и </a:t>
            </a:r>
            <a:r>
              <a:rPr lang="ru-RU" sz="1600" dirty="0" smtClean="0"/>
              <a:t>природе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Овладевший универсальными предпосылками учебной деятельности: умениями </a:t>
            </a:r>
            <a:r>
              <a:rPr lang="ru-RU" sz="1600" dirty="0" smtClean="0"/>
              <a:t>работать</a:t>
            </a:r>
            <a:r>
              <a:rPr lang="ru-RU" altLang="ru-RU" sz="1600" dirty="0">
                <a:cs typeface="Arial" panose="020B0604020202020204" pitchFamily="34" charset="0"/>
              </a:rPr>
              <a:t/>
            </a:r>
            <a:br>
              <a:rPr lang="ru-RU" altLang="ru-RU" sz="1600" dirty="0">
                <a:cs typeface="Arial" panose="020B0604020202020204" pitchFamily="34" charset="0"/>
              </a:rPr>
            </a:br>
            <a:r>
              <a:rPr lang="ru-RU" sz="1600" dirty="0" smtClean="0"/>
              <a:t>по </a:t>
            </a:r>
            <a:r>
              <a:rPr lang="ru-RU" sz="1600" dirty="0"/>
              <a:t>правилу и образцу, слушать </a:t>
            </a:r>
            <a:r>
              <a:rPr lang="ru-RU" sz="1600" dirty="0" smtClean="0"/>
              <a:t>взрослого</a:t>
            </a:r>
            <a:r>
              <a:rPr lang="ru-RU" altLang="ru-RU" sz="1600" dirty="0">
                <a:cs typeface="Arial" panose="020B0604020202020204" pitchFamily="34" charset="0"/>
              </a:rPr>
              <a:t/>
            </a:r>
            <a:br>
              <a:rPr lang="ru-RU" altLang="ru-RU" sz="1600" dirty="0">
                <a:cs typeface="Arial" panose="020B0604020202020204" pitchFamily="34" charset="0"/>
              </a:rPr>
            </a:br>
            <a:r>
              <a:rPr lang="ru-RU" sz="1600" dirty="0" smtClean="0"/>
              <a:t>и </a:t>
            </a:r>
            <a:r>
              <a:rPr lang="ru-RU" sz="1600" dirty="0"/>
              <a:t>выполнять его </a:t>
            </a:r>
            <a:r>
              <a:rPr lang="ru-RU" sz="1600" dirty="0" smtClean="0"/>
              <a:t>инструкции </a:t>
            </a:r>
          </a:p>
          <a:p>
            <a:pPr marL="216000" indent="-2160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Овладевший необходимыми умениями и </a:t>
            </a:r>
            <a:r>
              <a:rPr lang="ru-RU" sz="1600" dirty="0" smtClean="0"/>
              <a:t>навыками,</a:t>
            </a:r>
            <a:r>
              <a:rPr lang="ru-RU" altLang="ru-RU" sz="1600" dirty="0">
                <a:cs typeface="Arial" panose="020B0604020202020204" pitchFamily="34" charset="0"/>
              </a:rPr>
              <a:t> </a:t>
            </a:r>
            <a:br>
              <a:rPr lang="ru-RU" altLang="ru-RU" sz="1600" dirty="0">
                <a:cs typeface="Arial" panose="020B0604020202020204" pitchFamily="34" charset="0"/>
              </a:rPr>
            </a:br>
            <a:r>
              <a:rPr lang="ru-RU" sz="1600" dirty="0" smtClean="0"/>
              <a:t>в том числе </a:t>
            </a:r>
            <a:r>
              <a:rPr lang="ru-RU" sz="1600" b="1" dirty="0" smtClean="0"/>
              <a:t>основами цифровой грамотности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4516" y="2699752"/>
            <a:ext cx="24932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Формирование личности ребенка-дошкольника, готового к </a:t>
            </a:r>
            <a:r>
              <a:rPr lang="ru-RU" dirty="0" smtClean="0"/>
              <a:t>обучению</a:t>
            </a:r>
            <a:endParaRPr lang="en-US" dirty="0" smtClean="0"/>
          </a:p>
          <a:p>
            <a:pPr algn="r"/>
            <a:r>
              <a:rPr lang="ru-RU" dirty="0" smtClean="0"/>
              <a:t>в школе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2492896"/>
            <a:ext cx="2376264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762(1).jpg">
            <a:extLst>
              <a:ext uri="{FF2B5EF4-FFF2-40B4-BE49-F238E27FC236}">
                <a16:creationId xmlns="" xmlns:a16="http://schemas.microsoft.com/office/drawing/2014/main" id="{726D8DD6-1D10-440A-95D5-93588E699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2168" r="14341" b="31768"/>
          <a:stretch/>
        </p:blipFill>
        <p:spPr bwMode="auto">
          <a:xfrm>
            <a:off x="3191225" y="4127964"/>
            <a:ext cx="5952775" cy="2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анимация-с-е-ов-ноги-и-я-43680870.jpg">
            <a:extLst>
              <a:ext uri="{FF2B5EF4-FFF2-40B4-BE49-F238E27FC236}">
                <a16:creationId xmlns="" xmlns:a16="http://schemas.microsoft.com/office/drawing/2014/main" id="{26DAC8F3-E08B-4E07-B04B-7A5310759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56" y="3106873"/>
            <a:ext cx="2736710" cy="15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6290131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76561" y="3765314"/>
            <a:ext cx="212598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http://m.tatar-inform.ru/upload/image/2016/08/29/Clipboard90.jpg">
            <a:extLst>
              <a:ext uri="{FF2B5EF4-FFF2-40B4-BE49-F238E27FC236}">
                <a16:creationId xmlns="" xmlns:a16="http://schemas.microsoft.com/office/drawing/2014/main" id="{180AD5F6-9BEC-4CA6-8040-106913281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r="11216"/>
          <a:stretch/>
        </p:blipFill>
        <p:spPr bwMode="auto">
          <a:xfrm>
            <a:off x="0" y="1199603"/>
            <a:ext cx="3225638" cy="29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8638414-D25E-49C1-968C-F95238ADB870}"/>
              </a:ext>
            </a:extLst>
          </p:cNvPr>
          <p:cNvSpPr txBox="1"/>
          <p:nvPr/>
        </p:nvSpPr>
        <p:spPr>
          <a:xfrm>
            <a:off x="3923928" y="1685126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Интерактивная</a:t>
            </a:r>
            <a:r>
              <a:rPr lang="en-US" sz="2800" dirty="0"/>
              <a:t> </a:t>
            </a:r>
            <a:r>
              <a:rPr lang="ru-RU" sz="2800" dirty="0" smtClean="0"/>
              <a:t>цифровая свободная</a:t>
            </a:r>
            <a:endParaRPr lang="en-US" sz="2800" dirty="0" smtClean="0"/>
          </a:p>
          <a:p>
            <a:pPr algn="ctr"/>
            <a:r>
              <a:rPr lang="ru-RU" sz="2800" dirty="0" smtClean="0"/>
              <a:t>и </a:t>
            </a:r>
            <a:r>
              <a:rPr lang="ru-RU" sz="2800" dirty="0"/>
              <a:t>комфортная среда — путь к успеху!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858" y="4351578"/>
            <a:ext cx="2931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+mj-lt"/>
              </a:rPr>
              <a:t>Формирования всех видов готовности </a:t>
            </a:r>
            <a:r>
              <a:rPr lang="ru-RU" sz="1400" b="1" dirty="0" smtClean="0">
                <a:latin typeface="+mj-lt"/>
              </a:rPr>
              <a:t>ребенка</a:t>
            </a:r>
            <a:endParaRPr lang="en-US" sz="1400" b="1" dirty="0" smtClean="0">
              <a:latin typeface="+mj-lt"/>
            </a:endParaRPr>
          </a:p>
          <a:p>
            <a:r>
              <a:rPr lang="ru-RU" sz="1400" b="1" dirty="0" smtClean="0">
                <a:latin typeface="+mj-lt"/>
              </a:rPr>
              <a:t>к </a:t>
            </a:r>
            <a:r>
              <a:rPr lang="ru-RU" sz="1400" b="1" dirty="0">
                <a:latin typeface="+mj-lt"/>
              </a:rPr>
              <a:t>школьному обучению: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физической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интеллектуальной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эмоционально-волевой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мотивационной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личностной</a:t>
            </a:r>
            <a:r>
              <a:rPr lang="ru-RU" sz="1400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социально-психологической</a:t>
            </a:r>
            <a:r>
              <a:rPr lang="ru-RU" dirty="0">
                <a:latin typeface="+mj-lt"/>
              </a:rPr>
              <a:t>.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0" y="452274"/>
            <a:ext cx="9144001" cy="748208"/>
          </a:xfrm>
          <a:prstGeom prst="rect">
            <a:avLst/>
          </a:prstGeom>
          <a:solidFill>
            <a:srgbClr val="85DBE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dirty="0"/>
              <a:t>Ориентация на результат</a:t>
            </a:r>
          </a:p>
        </p:txBody>
      </p:sp>
    </p:spTree>
    <p:extLst>
      <p:ext uri="{BB962C8B-B14F-4D97-AF65-F5344CB8AC3E}">
        <p14:creationId xmlns:p14="http://schemas.microsoft.com/office/powerpoint/2010/main" val="31144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28" y="1196752"/>
            <a:ext cx="6067425" cy="566124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516216" y="3573016"/>
            <a:ext cx="2571449" cy="353939"/>
          </a:xfrm>
          <a:prstGeom prst="rect">
            <a:avLst/>
          </a:prstGeom>
          <a:noFill/>
        </p:spPr>
        <p:txBody>
          <a:bodyPr wrap="none" lIns="91396" tIns="45718" rIns="91396" bIns="45718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________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</a:rPr>
              <a:t>@mob-edu.ru</a:t>
            </a:r>
            <a:endParaRPr lang="ru-RU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80720" y="4437112"/>
            <a:ext cx="2771800" cy="861770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</a:rPr>
              <a:t>8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___________, </a:t>
            </a:r>
            <a:b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8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(495)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249-90-11 доб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___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976216" y="3501008"/>
            <a:ext cx="540000" cy="540000"/>
            <a:chOff x="6608197" y="2062154"/>
            <a:chExt cx="540000" cy="54000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608197" y="2062154"/>
              <a:ext cx="540000" cy="54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8" name="Picture 2" descr="T:\Полищук\Презентации\Презентация МЭО краткая июль 2016\mail icon blu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3622" y="2201222"/>
              <a:ext cx="349151" cy="261864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>
          <a:xfrm>
            <a:off x="5976216" y="4483234"/>
            <a:ext cx="540000" cy="540000"/>
            <a:chOff x="6608198" y="3044380"/>
            <a:chExt cx="540000" cy="540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608198" y="3044380"/>
              <a:ext cx="540000" cy="54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9" name="Picture 3" descr="T:\Полищук\Презентации\Презентация МЭО краткая июль 2016\phone blue ico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4797" y="3162666"/>
              <a:ext cx="286803" cy="303429"/>
            </a:xfrm>
            <a:prstGeom prst="rect">
              <a:avLst/>
            </a:prstGeom>
            <a:noFill/>
          </p:spPr>
        </p:pic>
      </p:grpSp>
      <p:grpSp>
        <p:nvGrpSpPr>
          <p:cNvPr id="23" name="Группа 22"/>
          <p:cNvGrpSpPr/>
          <p:nvPr/>
        </p:nvGrpSpPr>
        <p:grpSpPr>
          <a:xfrm>
            <a:off x="5976216" y="5445224"/>
            <a:ext cx="540000" cy="540000"/>
            <a:chOff x="6608198" y="4105437"/>
            <a:chExt cx="540000" cy="540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608198" y="4105437"/>
              <a:ext cx="540000" cy="54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0" name="Picture 4" descr="T:\Полищук\Презентации\Презентация МЭО краткая июль 2016\Website blue ico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97388" y="4189836"/>
              <a:ext cx="361621" cy="365778"/>
            </a:xfrm>
            <a:prstGeom prst="rect">
              <a:avLst/>
            </a:prstGeom>
            <a:noFill/>
          </p:spPr>
        </p:pic>
      </p:grpSp>
      <p:sp>
        <p:nvSpPr>
          <p:cNvPr id="34" name="TextBox 33"/>
          <p:cNvSpPr txBox="1"/>
          <p:nvPr/>
        </p:nvSpPr>
        <p:spPr>
          <a:xfrm>
            <a:off x="6588224" y="5589240"/>
            <a:ext cx="2048292" cy="369328"/>
          </a:xfrm>
          <a:prstGeom prst="rect">
            <a:avLst/>
          </a:prstGeom>
          <a:noFill/>
        </p:spPr>
        <p:txBody>
          <a:bodyPr wrap="none" lIns="91396" tIns="45718" rIns="91396" bIns="45718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www.mob-edu.ru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815" y="1772816"/>
            <a:ext cx="3104371" cy="157384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______________,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Руководитель образовательных проектов ООО «МЭО»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74793" y="476672"/>
            <a:ext cx="8872796" cy="641468"/>
          </a:xfrm>
          <a:prstGeom prst="rect">
            <a:avLst/>
          </a:prstGeom>
          <a:solidFill>
            <a:srgbClr val="85DBE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377" eaLnBrk="1" latinLnBrk="0" hangingPunct="1">
              <a:lnSpc>
                <a:spcPct val="80000"/>
              </a:lnSpc>
              <a:buNone/>
              <a:defRPr sz="2800" b="1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4260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D3130B-80C5-4E7C-AEB3-311BB2B5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2086"/>
            <a:ext cx="9144000" cy="1094705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/>
              <a:t>ОСНОВНЫЕ ОСОБЕННОСТИ содержания МЭО</a:t>
            </a:r>
            <a:br>
              <a:rPr lang="ru-RU" sz="2400" dirty="0" smtClean="0"/>
            </a:br>
            <a:r>
              <a:rPr lang="ru-RU" sz="2400" dirty="0" smtClean="0"/>
              <a:t>для Дошкольного образования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703650"/>
            <a:ext cx="2630051" cy="2212061"/>
          </a:xfrm>
          <a:prstGeom prst="rect">
            <a:avLst/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олилиния 4"/>
          <p:cNvSpPr/>
          <p:nvPr/>
        </p:nvSpPr>
        <p:spPr>
          <a:xfrm>
            <a:off x="251520" y="2789986"/>
            <a:ext cx="1985773" cy="1261372"/>
          </a:xfrm>
          <a:custGeom>
            <a:avLst/>
            <a:gdLst>
              <a:gd name="connsiteX0" fmla="*/ 0 w 1985773"/>
              <a:gd name="connsiteY0" fmla="*/ 0 h 1425394"/>
              <a:gd name="connsiteX1" fmla="*/ 1985773 w 1985773"/>
              <a:gd name="connsiteY1" fmla="*/ 0 h 1425394"/>
              <a:gd name="connsiteX2" fmla="*/ 1985773 w 1985773"/>
              <a:gd name="connsiteY2" fmla="*/ 1425394 h 1425394"/>
              <a:gd name="connsiteX3" fmla="*/ 0 w 1985773"/>
              <a:gd name="connsiteY3" fmla="*/ 1425394 h 1425394"/>
              <a:gd name="connsiteX4" fmla="*/ 0 w 1985773"/>
              <a:gd name="connsiteY4" fmla="*/ 0 h 142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5773" h="1425394">
                <a:moveTo>
                  <a:pt x="0" y="0"/>
                </a:moveTo>
                <a:lnTo>
                  <a:pt x="1985773" y="0"/>
                </a:lnTo>
                <a:lnTo>
                  <a:pt x="1985773" y="1425394"/>
                </a:lnTo>
                <a:lnTo>
                  <a:pt x="0" y="14253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/>
              <a:t>Системно организованная программа на </a:t>
            </a:r>
            <a:r>
              <a:rPr lang="ru-RU" sz="1200" kern="1200" dirty="0" smtClean="0"/>
              <a:t>три года</a:t>
            </a:r>
            <a:endParaRPr lang="ru-RU" sz="1200" kern="1200" dirty="0" smtClean="0"/>
          </a:p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 smtClean="0"/>
              <a:t>(по 36 </a:t>
            </a:r>
            <a:r>
              <a:rPr lang="ru-RU" sz="1200" kern="1200" dirty="0"/>
              <a:t>Тем, 180 Занятий)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90421" y="1703650"/>
            <a:ext cx="2630051" cy="2212061"/>
          </a:xfrm>
          <a:prstGeom prst="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1849994"/>
              <a:satOff val="-14846"/>
              <a:lumOff val="27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олилиния 6"/>
          <p:cNvSpPr/>
          <p:nvPr/>
        </p:nvSpPr>
        <p:spPr>
          <a:xfrm>
            <a:off x="4716016" y="2789986"/>
            <a:ext cx="1944216" cy="1261372"/>
          </a:xfrm>
          <a:custGeom>
            <a:avLst/>
            <a:gdLst>
              <a:gd name="connsiteX0" fmla="*/ 0 w 1425394"/>
              <a:gd name="connsiteY0" fmla="*/ 0 h 1425394"/>
              <a:gd name="connsiteX1" fmla="*/ 1425394 w 1425394"/>
              <a:gd name="connsiteY1" fmla="*/ 0 h 1425394"/>
              <a:gd name="connsiteX2" fmla="*/ 1425394 w 1425394"/>
              <a:gd name="connsiteY2" fmla="*/ 1425394 h 1425394"/>
              <a:gd name="connsiteX3" fmla="*/ 0 w 1425394"/>
              <a:gd name="connsiteY3" fmla="*/ 1425394 h 1425394"/>
              <a:gd name="connsiteX4" fmla="*/ 0 w 1425394"/>
              <a:gd name="connsiteY4" fmla="*/ 0 h 142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394" h="1425394">
                <a:moveTo>
                  <a:pt x="0" y="0"/>
                </a:moveTo>
                <a:lnTo>
                  <a:pt x="1425394" y="0"/>
                </a:lnTo>
                <a:lnTo>
                  <a:pt x="1425394" y="1425394"/>
                </a:lnTo>
                <a:lnTo>
                  <a:pt x="0" y="14253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83870"/>
              <a:satOff val="-7886"/>
              <a:lumOff val="-6732"/>
              <a:alphaOff val="0"/>
            </a:schemeClr>
          </a:fillRef>
          <a:effectRef idx="0">
            <a:schemeClr val="accent5">
              <a:hueOff val="-1883870"/>
              <a:satOff val="-7886"/>
              <a:lumOff val="-673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/>
              <a:t>методическое </a:t>
            </a:r>
            <a:r>
              <a:rPr lang="ru-RU" sz="1200" kern="1200" dirty="0" smtClean="0"/>
              <a:t>сопровождение</a:t>
            </a:r>
          </a:p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 smtClean="0"/>
              <a:t>для каждого</a:t>
            </a:r>
          </a:p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 smtClean="0"/>
              <a:t>занятия</a:t>
            </a:r>
            <a:endParaRPr lang="ru-RU" sz="1200" kern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4226591"/>
            <a:ext cx="2630051" cy="2212061"/>
          </a:xfrm>
          <a:prstGeom prst="rect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699987"/>
              <a:satOff val="-29692"/>
              <a:lumOff val="556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олилиния 8"/>
          <p:cNvSpPr/>
          <p:nvPr/>
        </p:nvSpPr>
        <p:spPr>
          <a:xfrm>
            <a:off x="251520" y="5174619"/>
            <a:ext cx="1985773" cy="1425394"/>
          </a:xfrm>
          <a:custGeom>
            <a:avLst/>
            <a:gdLst>
              <a:gd name="connsiteX0" fmla="*/ 0 w 1985773"/>
              <a:gd name="connsiteY0" fmla="*/ 0 h 1425394"/>
              <a:gd name="connsiteX1" fmla="*/ 1985773 w 1985773"/>
              <a:gd name="connsiteY1" fmla="*/ 0 h 1425394"/>
              <a:gd name="connsiteX2" fmla="*/ 1985773 w 1985773"/>
              <a:gd name="connsiteY2" fmla="*/ 1425394 h 1425394"/>
              <a:gd name="connsiteX3" fmla="*/ 0 w 1985773"/>
              <a:gd name="connsiteY3" fmla="*/ 1425394 h 1425394"/>
              <a:gd name="connsiteX4" fmla="*/ 0 w 1985773"/>
              <a:gd name="connsiteY4" fmla="*/ 0 h 142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5773" h="1425394">
                <a:moveTo>
                  <a:pt x="0" y="0"/>
                </a:moveTo>
                <a:lnTo>
                  <a:pt x="1985773" y="0"/>
                </a:lnTo>
                <a:lnTo>
                  <a:pt x="1985773" y="1425394"/>
                </a:lnTo>
                <a:lnTo>
                  <a:pt x="0" y="14253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7739"/>
              <a:satOff val="-15772"/>
              <a:lumOff val="-13464"/>
              <a:alphaOff val="0"/>
            </a:schemeClr>
          </a:fillRef>
          <a:effectRef idx="0">
            <a:schemeClr val="accent5">
              <a:hueOff val="-3767739"/>
              <a:satOff val="-15772"/>
              <a:lumOff val="-1346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/>
              <a:t>Хрестоматийные </a:t>
            </a:r>
            <a:r>
              <a:rPr lang="ru-RU" sz="1200" kern="1200" dirty="0" smtClean="0"/>
              <a:t>материалы</a:t>
            </a:r>
          </a:p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 smtClean="0"/>
              <a:t>к </a:t>
            </a:r>
            <a:r>
              <a:rPr lang="ru-RU" sz="1200" kern="1200" dirty="0"/>
              <a:t>каждой теме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90421" y="4226591"/>
            <a:ext cx="2630051" cy="2212061"/>
          </a:xfrm>
          <a:prstGeom prst="rect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5549981"/>
              <a:satOff val="-44538"/>
              <a:lumOff val="835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олилиния 11"/>
          <p:cNvSpPr/>
          <p:nvPr/>
        </p:nvSpPr>
        <p:spPr>
          <a:xfrm>
            <a:off x="4716016" y="5156503"/>
            <a:ext cx="1944216" cy="1425394"/>
          </a:xfrm>
          <a:custGeom>
            <a:avLst/>
            <a:gdLst>
              <a:gd name="connsiteX0" fmla="*/ 0 w 1425394"/>
              <a:gd name="connsiteY0" fmla="*/ 0 h 1425394"/>
              <a:gd name="connsiteX1" fmla="*/ 1425394 w 1425394"/>
              <a:gd name="connsiteY1" fmla="*/ 0 h 1425394"/>
              <a:gd name="connsiteX2" fmla="*/ 1425394 w 1425394"/>
              <a:gd name="connsiteY2" fmla="*/ 1425394 h 1425394"/>
              <a:gd name="connsiteX3" fmla="*/ 0 w 1425394"/>
              <a:gd name="connsiteY3" fmla="*/ 1425394 h 1425394"/>
              <a:gd name="connsiteX4" fmla="*/ 0 w 1425394"/>
              <a:gd name="connsiteY4" fmla="*/ 0 h 142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394" h="1425394">
                <a:moveTo>
                  <a:pt x="0" y="0"/>
                </a:moveTo>
                <a:lnTo>
                  <a:pt x="1425394" y="0"/>
                </a:lnTo>
                <a:lnTo>
                  <a:pt x="1425394" y="1425394"/>
                </a:lnTo>
                <a:lnTo>
                  <a:pt x="0" y="14253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651608"/>
              <a:satOff val="-23658"/>
              <a:lumOff val="-20196"/>
              <a:alphaOff val="0"/>
            </a:schemeClr>
          </a:fillRef>
          <a:effectRef idx="0">
            <a:schemeClr val="accent5">
              <a:hueOff val="-5651608"/>
              <a:satOff val="-23658"/>
              <a:lumOff val="-20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ts val="0"/>
              </a:spcAft>
            </a:pPr>
            <a:r>
              <a:rPr lang="ru-RU" sz="1200" kern="1200" dirty="0"/>
              <a:t>Интерактивные мультимедийные объекты</a:t>
            </a:r>
          </a:p>
        </p:txBody>
      </p:sp>
    </p:spTree>
    <p:extLst>
      <p:ext uri="{BB962C8B-B14F-4D97-AF65-F5344CB8AC3E}">
        <p14:creationId xmlns:p14="http://schemas.microsoft.com/office/powerpoint/2010/main" val="21081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2C9E7E-A03D-4C8F-8FAE-279EB6A5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36104"/>
          </a:xfrm>
          <a:solidFill>
            <a:srgbClr val="85DBE9"/>
          </a:solidFill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sz="2000" dirty="0"/>
              <a:t>МЭО ДЛЯ  ДЕТСКОГО САДА: Дошкольное образование</a:t>
            </a:r>
            <a:br>
              <a:rPr lang="ru-RU" sz="2000" dirty="0"/>
            </a:br>
            <a:r>
              <a:rPr lang="ru-RU" sz="2000" dirty="0"/>
              <a:t>в цифровой интерактивной СРЕДЕ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0" y="1438275"/>
            <a:ext cx="5076056" cy="766589"/>
          </a:xfrm>
          <a:custGeom>
            <a:avLst/>
            <a:gdLst>
              <a:gd name="connsiteX0" fmla="*/ 0 w 3821542"/>
              <a:gd name="connsiteY0" fmla="*/ 0 h 1145295"/>
              <a:gd name="connsiteX1" fmla="*/ 3821542 w 3821542"/>
              <a:gd name="connsiteY1" fmla="*/ 0 h 1145295"/>
              <a:gd name="connsiteX2" fmla="*/ 3821542 w 3821542"/>
              <a:gd name="connsiteY2" fmla="*/ 1145295 h 1145295"/>
              <a:gd name="connsiteX3" fmla="*/ 0 w 3821542"/>
              <a:gd name="connsiteY3" fmla="*/ 1145295 h 1145295"/>
              <a:gd name="connsiteX4" fmla="*/ 0 w 3821542"/>
              <a:gd name="connsiteY4" fmla="*/ 0 h 114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542" h="1145295">
                <a:moveTo>
                  <a:pt x="0" y="0"/>
                </a:moveTo>
                <a:lnTo>
                  <a:pt x="3821542" y="0"/>
                </a:lnTo>
                <a:lnTo>
                  <a:pt x="3821542" y="1145295"/>
                </a:lnTo>
                <a:lnTo>
                  <a:pt x="0" y="11452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2400" dirty="0"/>
              <a:t>Основные преимущества МЭО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0" y="2204864"/>
            <a:ext cx="5220072" cy="4678631"/>
          </a:xfrm>
          <a:custGeom>
            <a:avLst/>
            <a:gdLst>
              <a:gd name="connsiteX0" fmla="*/ 0 w 3821542"/>
              <a:gd name="connsiteY0" fmla="*/ 0 h 3442229"/>
              <a:gd name="connsiteX1" fmla="*/ 3821542 w 3821542"/>
              <a:gd name="connsiteY1" fmla="*/ 0 h 3442229"/>
              <a:gd name="connsiteX2" fmla="*/ 3821542 w 3821542"/>
              <a:gd name="connsiteY2" fmla="*/ 3442229 h 3442229"/>
              <a:gd name="connsiteX3" fmla="*/ 0 w 3821542"/>
              <a:gd name="connsiteY3" fmla="*/ 3442229 h 3442229"/>
              <a:gd name="connsiteX4" fmla="*/ 0 w 3821542"/>
              <a:gd name="connsiteY4" fmla="*/ 0 h 344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542" h="3442229">
                <a:moveTo>
                  <a:pt x="0" y="0"/>
                </a:moveTo>
                <a:lnTo>
                  <a:pt x="3821542" y="0"/>
                </a:lnTo>
                <a:lnTo>
                  <a:pt x="3821542" y="3442229"/>
                </a:lnTo>
                <a:lnTo>
                  <a:pt x="0" y="34422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252000" rIns="252000" bIns="152019" numCol="1" spcCol="1270" anchor="t" anchorCtr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Обеспечение требований ФГОС дошкольного образования в части  требований к структуре основных образовательных </a:t>
            </a:r>
            <a:r>
              <a:rPr lang="ru-RU" sz="1600" dirty="0" smtClean="0"/>
              <a:t>программ 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Универсальность относительно существующих программ дошкольного </a:t>
            </a:r>
            <a:r>
              <a:rPr lang="ru-RU" sz="1600" dirty="0" smtClean="0"/>
              <a:t>образования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Единая структура контента и удобная для воспитателя логика представления </a:t>
            </a:r>
            <a:r>
              <a:rPr lang="ru-RU" sz="1600" dirty="0" smtClean="0"/>
              <a:t>материала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Преемственность со школой за счет использования единой образовательной </a:t>
            </a:r>
            <a:r>
              <a:rPr lang="ru-RU" sz="1600" dirty="0" smtClean="0"/>
              <a:t>среды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Повышение мотивации детей к образовательной деятельности за счет использования интерактивных </a:t>
            </a:r>
            <a:r>
              <a:rPr lang="ru-RU" sz="1600" dirty="0" smtClean="0"/>
              <a:t>ресурсов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38275"/>
            <a:ext cx="4067944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1638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4262" r="13185" b="8478"/>
          <a:stretch>
            <a:fillRect/>
          </a:stretch>
        </p:blipFill>
        <p:spPr bwMode="auto">
          <a:xfrm>
            <a:off x="-6350" y="765175"/>
            <a:ext cx="9144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0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0" y="414338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27654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1712"/>
          <a:stretch>
            <a:fillRect/>
          </a:stretch>
        </p:blipFill>
        <p:spPr bwMode="auto">
          <a:xfrm>
            <a:off x="0" y="1058863"/>
            <a:ext cx="91440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6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Личный кабинет</a:t>
            </a:r>
          </a:p>
        </p:txBody>
      </p:sp>
      <p:sp>
        <p:nvSpPr>
          <p:cNvPr id="27657" name="Овал 1"/>
          <p:cNvSpPr>
            <a:spLocks noChangeArrowheads="1"/>
          </p:cNvSpPr>
          <p:nvPr/>
        </p:nvSpPr>
        <p:spPr bwMode="auto">
          <a:xfrm>
            <a:off x="2798763" y="938213"/>
            <a:ext cx="1476375" cy="612775"/>
          </a:xfrm>
          <a:prstGeom prst="ellipse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cxnSp>
        <p:nvCxnSpPr>
          <p:cNvPr id="27658" name="Прямая со стрелкой 3"/>
          <p:cNvCxnSpPr>
            <a:cxnSpLocks noChangeShapeType="1"/>
          </p:cNvCxnSpPr>
          <p:nvPr/>
        </p:nvCxnSpPr>
        <p:spPr bwMode="auto">
          <a:xfrm>
            <a:off x="1943100" y="657225"/>
            <a:ext cx="828675" cy="43180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59" name="Прямая со стрелкой 7"/>
          <p:cNvCxnSpPr>
            <a:cxnSpLocks noChangeShapeType="1"/>
          </p:cNvCxnSpPr>
          <p:nvPr/>
        </p:nvCxnSpPr>
        <p:spPr bwMode="auto">
          <a:xfrm flipV="1">
            <a:off x="2287588" y="1595438"/>
            <a:ext cx="755650" cy="53975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0" name="Прямая со стрелкой 9"/>
          <p:cNvCxnSpPr>
            <a:cxnSpLocks noChangeShapeType="1"/>
          </p:cNvCxnSpPr>
          <p:nvPr/>
        </p:nvCxnSpPr>
        <p:spPr bwMode="auto">
          <a:xfrm flipH="1" flipV="1">
            <a:off x="4192588" y="1530350"/>
            <a:ext cx="757237" cy="44926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1" name="Прямая со стрелкой 12"/>
          <p:cNvCxnSpPr>
            <a:cxnSpLocks noChangeShapeType="1"/>
          </p:cNvCxnSpPr>
          <p:nvPr/>
        </p:nvCxnSpPr>
        <p:spPr bwMode="auto">
          <a:xfrm flipH="1">
            <a:off x="4319588" y="906463"/>
            <a:ext cx="973137" cy="30480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979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41325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28678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3" b="1688"/>
          <a:stretch>
            <a:fillRect/>
          </a:stretch>
        </p:blipFill>
        <p:spPr bwMode="auto">
          <a:xfrm>
            <a:off x="-9525" y="1089025"/>
            <a:ext cx="914400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0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Библиотека курсов</a:t>
            </a:r>
          </a:p>
        </p:txBody>
      </p:sp>
      <p:sp>
        <p:nvSpPr>
          <p:cNvPr id="28681" name="Скругленный прямоугольник 1"/>
          <p:cNvSpPr>
            <a:spLocks noChangeArrowheads="1"/>
          </p:cNvSpPr>
          <p:nvPr/>
        </p:nvSpPr>
        <p:spPr bwMode="auto">
          <a:xfrm>
            <a:off x="7370763" y="1412875"/>
            <a:ext cx="1763712" cy="360363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sp>
        <p:nvSpPr>
          <p:cNvPr id="28682" name="Скругленный прямоугольник 2"/>
          <p:cNvSpPr>
            <a:spLocks noChangeArrowheads="1"/>
          </p:cNvSpPr>
          <p:nvPr/>
        </p:nvSpPr>
        <p:spPr bwMode="auto">
          <a:xfrm>
            <a:off x="1368425" y="3681413"/>
            <a:ext cx="250825" cy="287337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cxnSp>
        <p:nvCxnSpPr>
          <p:cNvPr id="28683" name="Прямая со стрелкой 7"/>
          <p:cNvCxnSpPr>
            <a:cxnSpLocks noChangeShapeType="1"/>
          </p:cNvCxnSpPr>
          <p:nvPr/>
        </p:nvCxnSpPr>
        <p:spPr bwMode="auto">
          <a:xfrm flipV="1">
            <a:off x="647700" y="4076700"/>
            <a:ext cx="720725" cy="68421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4" name="Прямая со стрелкой 9"/>
          <p:cNvCxnSpPr>
            <a:cxnSpLocks noChangeShapeType="1"/>
          </p:cNvCxnSpPr>
          <p:nvPr/>
        </p:nvCxnSpPr>
        <p:spPr bwMode="auto">
          <a:xfrm>
            <a:off x="5867400" y="1577975"/>
            <a:ext cx="1333500" cy="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5" name="Скругленный прямоугольник 10"/>
          <p:cNvSpPr>
            <a:spLocks noChangeArrowheads="1"/>
          </p:cNvSpPr>
          <p:nvPr/>
        </p:nvSpPr>
        <p:spPr bwMode="auto">
          <a:xfrm>
            <a:off x="1493838" y="1484313"/>
            <a:ext cx="2033587" cy="215900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cxnSp>
        <p:nvCxnSpPr>
          <p:cNvPr id="28686" name="Прямая со стрелкой 12"/>
          <p:cNvCxnSpPr>
            <a:cxnSpLocks noChangeShapeType="1"/>
          </p:cNvCxnSpPr>
          <p:nvPr/>
        </p:nvCxnSpPr>
        <p:spPr bwMode="auto">
          <a:xfrm flipH="1">
            <a:off x="3600450" y="1582738"/>
            <a:ext cx="1366838" cy="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7710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41325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29702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Библиотека курсов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1105"/>
          <a:stretch/>
        </p:blipFill>
        <p:spPr bwMode="auto">
          <a:xfrm>
            <a:off x="1" y="1177924"/>
            <a:ext cx="91440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"/>
          <p:cNvSpPr>
            <a:spLocks noChangeArrowheads="1"/>
          </p:cNvSpPr>
          <p:nvPr/>
        </p:nvSpPr>
        <p:spPr bwMode="auto">
          <a:xfrm>
            <a:off x="1403648" y="1844824"/>
            <a:ext cx="2376264" cy="1512168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endParaRPr lang="ru-RU"/>
          </a:p>
        </p:txBody>
      </p:sp>
      <p:cxnSp>
        <p:nvCxnSpPr>
          <p:cNvPr id="13" name="Прямая со стрелкой 7"/>
          <p:cNvCxnSpPr>
            <a:cxnSpLocks noChangeShapeType="1"/>
          </p:cNvCxnSpPr>
          <p:nvPr/>
        </p:nvCxnSpPr>
        <p:spPr bwMode="auto">
          <a:xfrm flipV="1">
            <a:off x="7092280" y="2492896"/>
            <a:ext cx="720725" cy="68421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15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41325"/>
            <a:ext cx="9144000" cy="736600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32774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3"/>
          <p:cNvSpPr txBox="1">
            <a:spLocks noChangeArrowheads="1"/>
          </p:cNvSpPr>
          <p:nvPr/>
        </p:nvSpPr>
        <p:spPr bwMode="auto">
          <a:xfrm>
            <a:off x="0" y="441325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>
                <a:solidFill>
                  <a:srgbClr val="292929"/>
                </a:solidFill>
              </a:rPr>
              <a:t>Аннотация курса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823"/>
          <a:stretch/>
        </p:blipFill>
        <p:spPr bwMode="auto">
          <a:xfrm>
            <a:off x="0" y="1177925"/>
            <a:ext cx="91440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5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o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o" id="{0C880C24-F309-4799-9F86-AA3E91FA5A36}" vid="{515B356C-ED48-4739-B9FB-C8549544C2D1}"/>
    </a:ext>
  </a:extLst>
</a:theme>
</file>

<file path=ppt/theme/theme3.xml><?xml version="1.0" encoding="utf-8"?>
<a:theme xmlns:a="http://schemas.openxmlformats.org/drawingml/2006/main" name="лекция 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Интеграл">
  <a:themeElements>
    <a:clrScheme name="МЭО">
      <a:dk1>
        <a:srgbClr val="0A2A30"/>
      </a:dk1>
      <a:lt1>
        <a:sysClr val="window" lastClr="FFFFFF"/>
      </a:lt1>
      <a:dk2>
        <a:srgbClr val="323232"/>
      </a:dk2>
      <a:lt2>
        <a:srgbClr val="FFFFFF"/>
      </a:lt2>
      <a:accent1>
        <a:srgbClr val="49AEC3"/>
      </a:accent1>
      <a:accent2>
        <a:srgbClr val="F1BE49"/>
      </a:accent2>
      <a:accent3>
        <a:srgbClr val="CA4E44"/>
      </a:accent3>
      <a:accent4>
        <a:srgbClr val="64B161"/>
      </a:accent4>
      <a:accent5>
        <a:srgbClr val="2EB8D3"/>
      </a:accent5>
      <a:accent6>
        <a:srgbClr val="476D2D"/>
      </a:accent6>
      <a:hlink>
        <a:srgbClr val="124752"/>
      </a:hlink>
      <a:folHlink>
        <a:srgbClr val="64B161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6.xml><?xml version="1.0" encoding="utf-8"?>
<a:theme xmlns:a="http://schemas.openxmlformats.org/drawingml/2006/main" name="1_Интеграл">
  <a:themeElements>
    <a:clrScheme name="МЭО">
      <a:dk1>
        <a:srgbClr val="0A2A30"/>
      </a:dk1>
      <a:lt1>
        <a:sysClr val="window" lastClr="FFFFFF"/>
      </a:lt1>
      <a:dk2>
        <a:srgbClr val="323232"/>
      </a:dk2>
      <a:lt2>
        <a:srgbClr val="FFFFFF"/>
      </a:lt2>
      <a:accent1>
        <a:srgbClr val="49AEC3"/>
      </a:accent1>
      <a:accent2>
        <a:srgbClr val="F1BE49"/>
      </a:accent2>
      <a:accent3>
        <a:srgbClr val="CA4E44"/>
      </a:accent3>
      <a:accent4>
        <a:srgbClr val="64B161"/>
      </a:accent4>
      <a:accent5>
        <a:srgbClr val="2EB8D3"/>
      </a:accent5>
      <a:accent6>
        <a:srgbClr val="476D2D"/>
      </a:accent6>
      <a:hlink>
        <a:srgbClr val="124752"/>
      </a:hlink>
      <a:folHlink>
        <a:srgbClr val="64B161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e-learning</Template>
  <TotalTime>5092</TotalTime>
  <Words>1091</Words>
  <Application>Microsoft Office PowerPoint</Application>
  <PresentationFormat>Экран (4:3)</PresentationFormat>
  <Paragraphs>162</Paragraphs>
  <Slides>27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Тема1</vt:lpstr>
      <vt:lpstr>meo</vt:lpstr>
      <vt:lpstr>лекция 3</vt:lpstr>
      <vt:lpstr>1_Тема Office</vt:lpstr>
      <vt:lpstr>Интеграл</vt:lpstr>
      <vt:lpstr>1_Интеграл</vt:lpstr>
      <vt:lpstr>Image</vt:lpstr>
      <vt:lpstr>Комплексная электронная образовательная система  «Мобильное Электронное Образование»  для дошкольных организаций</vt:lpstr>
      <vt:lpstr>Современный дошкольник: какой он?</vt:lpstr>
      <vt:lpstr>ОСНОВНЫЕ ОСОБЕННОСТИ содержания МЭО для Дошкольного образования</vt:lpstr>
      <vt:lpstr>МЭО ДЛЯ  ДЕТСКОГО САДА: Дошкольное образование в цифровой интерактивной СРЕДЕ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Оглавление</vt:lpstr>
      <vt:lpstr>Оглавление занятия</vt:lpstr>
      <vt:lpstr>Методическая страничка педагога</vt:lpstr>
      <vt:lpstr>Пример занятия </vt:lpstr>
      <vt:lpstr>Работа с объектами</vt:lpstr>
      <vt:lpstr>Работа с объектами</vt:lpstr>
      <vt:lpstr>Пример Занятия</vt:lpstr>
      <vt:lpstr>организации деятельности дошкольника в цифровой интерактивной СРЕДЕ МЭО</vt:lpstr>
      <vt:lpstr>Особенности организации деятельности дошкольника в МЭО: реализация индивидуального подхода</vt:lpstr>
      <vt:lpstr>Особенности организации деятельности дошкольника в МЭО: ОЦЕНИВАНИЕ РЕЗУЛЬТАТОВ </vt:lpstr>
      <vt:lpstr>Способы оценивания успешности ребёнка в МЭО</vt:lpstr>
      <vt:lpstr>Коммуникация с родителями в МЭО</vt:lpstr>
      <vt:lpstr>Смешанные модели организации деятельности дошкольника</vt:lpstr>
      <vt:lpstr>IT-инфраструктура детского сада</vt:lpstr>
      <vt:lpstr>ОЖИДАЕМЫЕ РЕЗУЛЬТАТЫ</vt:lpstr>
      <vt:lpstr>Презентация PowerPoint</vt:lpstr>
      <vt:lpstr>______________, Руководитель образовательных проектов ООО «МЭО»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 Андреевич</dc:creator>
  <cp:lastModifiedBy>Султанова Асия</cp:lastModifiedBy>
  <cp:revision>458</cp:revision>
  <cp:lastPrinted>2017-08-16T10:08:32Z</cp:lastPrinted>
  <dcterms:created xsi:type="dcterms:W3CDTF">2012-02-07T18:43:13Z</dcterms:created>
  <dcterms:modified xsi:type="dcterms:W3CDTF">2020-02-18T13:32:27Z</dcterms:modified>
</cp:coreProperties>
</file>