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4" r:id="rId6"/>
    <p:sldId id="265" r:id="rId7"/>
    <p:sldId id="263" r:id="rId8"/>
    <p:sldId id="266" r:id="rId9"/>
    <p:sldId id="270" r:id="rId10"/>
    <p:sldId id="267" r:id="rId11"/>
    <p:sldId id="268" r:id="rId12"/>
    <p:sldId id="269" r:id="rId13"/>
    <p:sldId id="271" r:id="rId14"/>
    <p:sldId id="272" r:id="rId15"/>
    <p:sldId id="273" r:id="rId16"/>
    <p:sldId id="277" r:id="rId17"/>
    <p:sldId id="274" r:id="rId18"/>
    <p:sldId id="275" r:id="rId19"/>
    <p:sldId id="278" r:id="rId20"/>
    <p:sldId id="279" r:id="rId21"/>
    <p:sldId id="280" r:id="rId22"/>
    <p:sldId id="281" r:id="rId23"/>
    <p:sldId id="282" r:id="rId24"/>
    <p:sldId id="284" r:id="rId25"/>
    <p:sldId id="285" r:id="rId26"/>
    <p:sldId id="286" r:id="rId27"/>
    <p:sldId id="287" r:id="rId28"/>
    <p:sldId id="288" r:id="rId29"/>
    <p:sldId id="289" r:id="rId30"/>
    <p:sldId id="290" r:id="rId31"/>
    <p:sldId id="291" r:id="rId32"/>
    <p:sldId id="292" r:id="rId33"/>
    <p:sldId id="293" r:id="rId34"/>
    <p:sldId id="294" r:id="rId35"/>
    <p:sldId id="258" r:id="rId36"/>
  </p:sldIdLst>
  <p:sldSz cx="9144000" cy="6858000" type="screen4x3"/>
  <p:notesSz cx="6797675" cy="99314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5260" autoAdjust="0"/>
  </p:normalViewPr>
  <p:slideViewPr>
    <p:cSldViewPr>
      <p:cViewPr varScale="1">
        <p:scale>
          <a:sx n="68" d="100"/>
          <a:sy n="68" d="100"/>
        </p:scale>
        <p:origin x="-121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E2D039B4-C6C9-4014-983E-700A81EF04D8}" type="datetimeFigureOut">
              <a:rPr lang="ru-RU"/>
              <a:pPr>
                <a:defRPr/>
              </a:pPr>
              <a:t>15.10.2017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84D528A-13F1-4C46-80B6-D667B8A30BE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4BF9F7F-5352-40D1-BD8E-9BA614EAEF03}" type="datetimeFigureOut">
              <a:rPr lang="ru-RU"/>
              <a:pPr>
                <a:defRPr/>
              </a:pPr>
              <a:t>15.10.2017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51B9D75-5F4A-4397-B546-220AD97F79B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EBA8855-9A38-465B-8435-939E589A421F}" type="datetimeFigureOut">
              <a:rPr lang="ru-RU"/>
              <a:pPr>
                <a:defRPr/>
              </a:pPr>
              <a:t>15.10.2017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4C72D64-D744-4C39-9201-9AD5484F536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87B773A-858B-4ACA-997D-B254E9562280}" type="datetimeFigureOut">
              <a:rPr lang="ru-RU"/>
              <a:pPr>
                <a:defRPr/>
              </a:pPr>
              <a:t>15.10.2017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F01C146-BA75-4B7B-86BB-71441EB82E5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5FB9DAFD-1D76-42C4-857E-A7DE42CCB818}" type="datetimeFigureOut">
              <a:rPr lang="ru-RU"/>
              <a:pPr>
                <a:defRPr/>
              </a:pPr>
              <a:t>15.10.2017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CA0668C-9557-4892-BC2C-42735A645FA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169D4239-3145-4FE3-9BF4-6D02C9016048}" type="datetimeFigureOut">
              <a:rPr lang="ru-RU"/>
              <a:pPr>
                <a:defRPr/>
              </a:pPr>
              <a:t>15.10.2017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B5385EA-A441-4493-BEC5-677137EACE6B}"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0FA360F8-2D34-45AE-9C30-B2BC02A8A8F0}" type="datetimeFigureOut">
              <a:rPr lang="ru-RU"/>
              <a:pPr>
                <a:defRPr/>
              </a:pPr>
              <a:t>15.10.2017</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EA0B466D-0730-4723-A816-856EBD3CB1D7}"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DB5A5BF8-CEFF-4498-9E5B-0659B1BEA140}" type="datetimeFigureOut">
              <a:rPr lang="ru-RU"/>
              <a:pPr>
                <a:defRPr/>
              </a:pPr>
              <a:t>15.10.2017</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0F6411B1-DBE8-4504-9E58-03DE57CD9BB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D7952A29-64BE-47EC-A752-C8237B6688A4}" type="datetimeFigureOut">
              <a:rPr lang="ru-RU"/>
              <a:pPr>
                <a:defRPr/>
              </a:pPr>
              <a:t>15.10.2017</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E57791E-071A-435A-9D78-115F50E04F6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870AE6D3-526A-4EA5-9047-E4221578B1B7}" type="datetimeFigureOut">
              <a:rPr lang="ru-RU"/>
              <a:pPr>
                <a:defRPr/>
              </a:pPr>
              <a:t>15.10.2017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13A9D2F-F98D-4F0F-8F02-8D6D8CF8A867}"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859C37D-6148-4073-A707-89C011CF4259}" type="datetimeFigureOut">
              <a:rPr lang="ru-RU"/>
              <a:pPr>
                <a:defRPr/>
              </a:pPr>
              <a:t>15.10.2017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6DF4AC6-615E-4D93-8FB4-7688C78EC8A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A9B792C-5FB1-435C-9C95-B405F1DDDF59}" type="datetimeFigureOut">
              <a:rPr lang="ru-RU"/>
              <a:pPr>
                <a:defRPr/>
              </a:pPr>
              <a:t>15.10.2017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B1530D3-511C-4B54-ADD1-26E4A84C043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050" name="Заголовок 1"/>
          <p:cNvSpPr>
            <a:spLocks noGrp="1"/>
          </p:cNvSpPr>
          <p:nvPr>
            <p:ph type="ctrTitle"/>
          </p:nvPr>
        </p:nvSpPr>
        <p:spPr>
          <a:xfrm>
            <a:off x="1357290" y="3887801"/>
            <a:ext cx="7358063" cy="1470025"/>
          </a:xfrm>
        </p:spPr>
        <p:txBody>
          <a:bodyPr/>
          <a:lstStyle/>
          <a:p>
            <a:r>
              <a:rPr lang="ru-RU" b="1" i="1" dirty="0" smtClean="0"/>
              <a:t>Экология для детей</a:t>
            </a:r>
          </a:p>
        </p:txBody>
      </p:sp>
      <p:pic>
        <p:nvPicPr>
          <p:cNvPr id="4" name="Рисунок 3" descr="Эмблема_ - копия.jpg"/>
          <p:cNvPicPr>
            <a:picLocks noChangeAspect="1"/>
          </p:cNvPicPr>
          <p:nvPr/>
        </p:nvPicPr>
        <p:blipFill>
          <a:blip r:embed="rId3" cstate="print"/>
          <a:stretch>
            <a:fillRect/>
          </a:stretch>
        </p:blipFill>
        <p:spPr>
          <a:xfrm>
            <a:off x="6411825" y="0"/>
            <a:ext cx="2732175" cy="227681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060848"/>
            <a:ext cx="8229600" cy="4065315"/>
          </a:xfrm>
        </p:spPr>
        <p:txBody>
          <a:bodyPr/>
          <a:lstStyle/>
          <a:p>
            <a:pPr marL="0" indent="0">
              <a:buNone/>
            </a:pPr>
            <a:r>
              <a:rPr lang="ru-RU" sz="1400" u="sng" dirty="0" smtClean="0">
                <a:latin typeface="Times New Roman" panose="02020603050405020304" pitchFamily="18" charset="0"/>
                <a:cs typeface="Times New Roman" panose="02020603050405020304" pitchFamily="18" charset="0"/>
              </a:rPr>
              <a:t>«</a:t>
            </a:r>
            <a:r>
              <a:rPr lang="ru-RU" sz="1400" u="sng" dirty="0">
                <a:latin typeface="Times New Roman" panose="02020603050405020304" pitchFamily="18" charset="0"/>
                <a:cs typeface="Times New Roman" panose="02020603050405020304" pitchFamily="18" charset="0"/>
              </a:rPr>
              <a:t>Угадай растение по описанию»</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Найти предметы по перечисленным признакам.</a:t>
            </a:r>
          </a:p>
          <a:p>
            <a:pPr marL="0" indent="0">
              <a:buNone/>
            </a:pPr>
            <a:r>
              <a:rPr lang="ru-RU" sz="1400" dirty="0">
                <a:latin typeface="Times New Roman" panose="02020603050405020304" pitchFamily="18" charset="0"/>
                <a:cs typeface="Times New Roman" panose="02020603050405020304" pitchFamily="18" charset="0"/>
              </a:rPr>
              <a:t>Игровое действие. Поиск предмета по загадке-описанию.</a:t>
            </a:r>
          </a:p>
          <a:p>
            <a:pPr marL="0" indent="0">
              <a:buNone/>
            </a:pPr>
            <a:r>
              <a:rPr lang="ru-RU" sz="1400" dirty="0">
                <a:latin typeface="Times New Roman" panose="02020603050405020304" pitchFamily="18" charset="0"/>
                <a:cs typeface="Times New Roman" panose="02020603050405020304" pitchFamily="18" charset="0"/>
              </a:rPr>
              <a:t>Правило. Показывать растение можно только после рассказа воспитателя по его просьбе.</a:t>
            </a:r>
          </a:p>
          <a:p>
            <a:pPr marL="0" indent="0">
              <a:buNone/>
            </a:pPr>
            <a:r>
              <a:rPr lang="ru-RU" sz="1400" dirty="0">
                <a:latin typeface="Times New Roman" panose="02020603050405020304" pitchFamily="18" charset="0"/>
                <a:cs typeface="Times New Roman" panose="02020603050405020304" pitchFamily="18" charset="0"/>
              </a:rPr>
              <a:t>Оборудование. Для первых игр отбирают несколько комнатных растений (2—3) с заметными отличительными признаками. Их расставляют на столе так, чтобы всем детям было хорошо видно каждое растение.</a:t>
            </a:r>
          </a:p>
          <a:p>
            <a:pPr marL="0" indent="0">
              <a:buNone/>
            </a:pPr>
            <a:r>
              <a:rPr lang="ru-RU" sz="1400" dirty="0">
                <a:latin typeface="Times New Roman" panose="02020603050405020304" pitchFamily="18" charset="0"/>
                <a:cs typeface="Times New Roman" panose="02020603050405020304" pitchFamily="18" charset="0"/>
              </a:rPr>
              <a:t>Ход игры. Воспитатель начинает подробно рассказывать об одном из растений. Сначала он, например, отмечает, на что оно похоже («на дерево», на «травку»), затем просит сказать, есть ли у растения стебель. Педагог обращает внимание детей на форму листьев (круглые, овальной формы — как огурчик, узкие, длинные), окраску цветов (основные цвета), их количество на цветоножке. Первое описание дается в медленном темпе, так, чтобы дети смогли увидеть и рассмотреть все то, о чем говорит воспитатель. Закончив описание, педагог спрашивает: «О каком растении я вам рассказала?» Дети показывают растение и, если могут, называют его.</a:t>
            </a:r>
          </a:p>
          <a:p>
            <a:pPr marL="0" indent="0">
              <a:buNone/>
            </a:pPr>
            <a:r>
              <a:rPr lang="ru-RU" sz="1400" dirty="0">
                <a:latin typeface="Times New Roman" panose="02020603050405020304" pitchFamily="18" charset="0"/>
                <a:cs typeface="Times New Roman" panose="02020603050405020304" pitchFamily="18" charset="0"/>
              </a:rPr>
              <a:t>Можно предложить ребятам найти в групповой комнате все растения, похожие на описанное.</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61953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060848"/>
            <a:ext cx="8229600" cy="4065315"/>
          </a:xfrm>
        </p:spPr>
        <p:txBody>
          <a:bodyPr/>
          <a:lstStyle/>
          <a:p>
            <a:pPr marL="0" indent="0">
              <a:buNone/>
            </a:pPr>
            <a:r>
              <a:rPr lang="ru-RU" sz="1400" u="sng" dirty="0">
                <a:latin typeface="Times New Roman" panose="02020603050405020304" pitchFamily="18" charset="0"/>
                <a:cs typeface="Times New Roman" panose="02020603050405020304" pitchFamily="18" charset="0"/>
              </a:rPr>
              <a:t>«Где спряталась матрешка!»</a:t>
            </a:r>
          </a:p>
          <a:p>
            <a:pPr marL="0" indent="0">
              <a:buNone/>
            </a:pPr>
            <a:r>
              <a:rPr lang="ru-RU" sz="1400" dirty="0">
                <a:latin typeface="Times New Roman" panose="02020603050405020304" pitchFamily="18" charset="0"/>
                <a:cs typeface="Times New Roman" panose="02020603050405020304" pitchFamily="18" charset="0"/>
              </a:rPr>
              <a:t>Первый вариант.</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Найти предмет по перечисленным признакам.</a:t>
            </a:r>
          </a:p>
          <a:p>
            <a:pPr marL="0" indent="0">
              <a:buNone/>
            </a:pPr>
            <a:r>
              <a:rPr lang="ru-RU" sz="1400" dirty="0">
                <a:latin typeface="Times New Roman" panose="02020603050405020304" pitchFamily="18" charset="0"/>
                <a:cs typeface="Times New Roman" panose="02020603050405020304" pitchFamily="18" charset="0"/>
              </a:rPr>
              <a:t>Игровое действие. Поиск спрятанной игрушки.</a:t>
            </a:r>
          </a:p>
          <a:p>
            <a:pPr marL="0" indent="0">
              <a:buNone/>
            </a:pPr>
            <a:r>
              <a:rPr lang="ru-RU" sz="1400" dirty="0">
                <a:latin typeface="Times New Roman" panose="02020603050405020304" pitchFamily="18" charset="0"/>
                <a:cs typeface="Times New Roman" panose="02020603050405020304" pitchFamily="18" charset="0"/>
              </a:rPr>
              <a:t>Правило. Смотреть, куда воспитатель прячет матрешку, нельзя.</a:t>
            </a:r>
          </a:p>
          <a:p>
            <a:pPr marL="0" indent="0">
              <a:buNone/>
            </a:pPr>
            <a:r>
              <a:rPr lang="ru-RU" sz="1400" dirty="0">
                <a:latin typeface="Times New Roman" panose="02020603050405020304" pitchFamily="18" charset="0"/>
                <a:cs typeface="Times New Roman" panose="02020603050405020304" pitchFamily="18" charset="0"/>
              </a:rPr>
              <a:t>Оборудование. На столе расставляют 4—5 растений.</a:t>
            </a:r>
          </a:p>
          <a:p>
            <a:pPr marL="0" indent="0">
              <a:buNone/>
            </a:pPr>
            <a:r>
              <a:rPr lang="ru-RU" sz="1400" dirty="0">
                <a:latin typeface="Times New Roman" panose="02020603050405020304" pitchFamily="18" charset="0"/>
                <a:cs typeface="Times New Roman" panose="02020603050405020304" pitchFamily="18" charset="0"/>
              </a:rPr>
              <a:t>Ход игры. Детям показывают маленькую матрешку, которая «захотела поиграть с ними в прятки». Воспитатель просит детей закрыть глаза и в это время прячет игрушку за одно из растений. Затем дети открывают глаза. «Как же найти матрешку? — спрашивает воспитатель. — Сейчас я расскажу вам, куда она спряталась». И педагог говорит, на что похоже растение, за которым «спряталась» матрешка (на дерево, травку), описывает его стебель, листья (форму, величину, поверхность), цветы, их количество, окраску. Дети слушают, а затем указывают растение и называют его.</a:t>
            </a:r>
          </a:p>
          <a:p>
            <a:pPr marL="0" indent="0">
              <a:buNone/>
            </a:pPr>
            <a:r>
              <a:rPr lang="ru-RU" sz="1400" dirty="0">
                <a:latin typeface="Times New Roman" panose="02020603050405020304" pitchFamily="18" charset="0"/>
                <a:cs typeface="Times New Roman" panose="02020603050405020304" pitchFamily="18" charset="0"/>
              </a:rPr>
              <a:t>Второй вариант.</a:t>
            </a:r>
          </a:p>
          <a:p>
            <a:pPr marL="0" indent="0">
              <a:buNone/>
            </a:pPr>
            <a:r>
              <a:rPr lang="ru-RU" sz="1400" dirty="0">
                <a:latin typeface="Times New Roman" panose="02020603050405020304" pitchFamily="18" charset="0"/>
                <a:cs typeface="Times New Roman" panose="02020603050405020304" pitchFamily="18" charset="0"/>
              </a:rPr>
              <a:t>Матрешка «прячется» за любое растение, находящееся в групповой комнате.</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23987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060849"/>
            <a:ext cx="8229600" cy="4059866"/>
          </a:xfrm>
        </p:spPr>
        <p:txBody>
          <a:bodyPr/>
          <a:lstStyle/>
          <a:p>
            <a:pPr marL="0" indent="0" algn="ctr">
              <a:buNone/>
            </a:pPr>
            <a:r>
              <a:rPr lang="ru-RU" sz="1400" b="1" i="1" dirty="0" smtClean="0">
                <a:latin typeface="Times New Roman" panose="02020603050405020304" pitchFamily="18" charset="0"/>
                <a:cs typeface="Times New Roman" panose="02020603050405020304" pitchFamily="18" charset="0"/>
              </a:rPr>
              <a:t>Игры </a:t>
            </a:r>
            <a:r>
              <a:rPr lang="ru-RU" sz="1400" b="1" i="1" dirty="0">
                <a:latin typeface="Times New Roman" panose="02020603050405020304" pitchFamily="18" charset="0"/>
                <a:cs typeface="Times New Roman" panose="02020603050405020304" pitchFamily="18" charset="0"/>
              </a:rPr>
              <a:t>по ознакомлению детей с деревьями и кустарниками.</a:t>
            </a:r>
          </a:p>
          <a:p>
            <a:pPr marL="0" indent="0">
              <a:buNone/>
            </a:pPr>
            <a:endParaRPr lang="ru-RU" sz="1400" u="sng" dirty="0" smtClean="0">
              <a:latin typeface="Times New Roman" panose="02020603050405020304" pitchFamily="18" charset="0"/>
              <a:cs typeface="Times New Roman" panose="02020603050405020304" pitchFamily="18" charset="0"/>
            </a:endParaRPr>
          </a:p>
          <a:p>
            <a:pPr marL="0" indent="0">
              <a:buNone/>
            </a:pPr>
            <a:r>
              <a:rPr lang="ru-RU" sz="1400" u="sng" dirty="0" smtClean="0">
                <a:latin typeface="Times New Roman" panose="02020603050405020304" pitchFamily="18" charset="0"/>
                <a:cs typeface="Times New Roman" panose="02020603050405020304" pitchFamily="18" charset="0"/>
              </a:rPr>
              <a:t>«</a:t>
            </a:r>
            <a:r>
              <a:rPr lang="ru-RU" sz="1400" u="sng" dirty="0">
                <a:latin typeface="Times New Roman" panose="02020603050405020304" pitchFamily="18" charset="0"/>
                <a:cs typeface="Times New Roman" panose="02020603050405020304" pitchFamily="18" charset="0"/>
              </a:rPr>
              <a:t>Найди листок, какой покажу»</a:t>
            </a:r>
          </a:p>
          <a:p>
            <a:pPr marL="0" indent="0">
              <a:buNone/>
            </a:pPr>
            <a:r>
              <a:rPr lang="ru-RU" sz="1400" dirty="0">
                <a:latin typeface="Times New Roman" panose="02020603050405020304" pitchFamily="18" charset="0"/>
                <a:cs typeface="Times New Roman" panose="02020603050405020304" pitchFamily="18" charset="0"/>
              </a:rPr>
              <a:t>Дидактическая задач а. Найти предметы по сходству. Игровое действие. Бег</a:t>
            </a:r>
          </a:p>
          <a:p>
            <a:pPr marL="0" indent="0">
              <a:buNone/>
            </a:pPr>
            <a:r>
              <a:rPr lang="ru-RU" sz="1400" dirty="0">
                <a:latin typeface="Times New Roman" panose="02020603050405020304" pitchFamily="18" charset="0"/>
                <a:cs typeface="Times New Roman" panose="02020603050405020304" pitchFamily="18" charset="0"/>
              </a:rPr>
              <a:t>детей с определенными листочками.</a:t>
            </a:r>
          </a:p>
          <a:p>
            <a:pPr marL="0" indent="0">
              <a:buNone/>
            </a:pPr>
            <a:r>
              <a:rPr lang="ru-RU" sz="1400" dirty="0">
                <a:latin typeface="Times New Roman" panose="02020603050405020304" pitchFamily="18" charset="0"/>
                <a:cs typeface="Times New Roman" panose="02020603050405020304" pitchFamily="18" charset="0"/>
              </a:rPr>
              <a:t>Правило. Бежать («лететь») по команде можно только тем, у кого в руках такой же листок, какой показал воспитатель.</a:t>
            </a:r>
          </a:p>
          <a:p>
            <a:pPr marL="0" indent="0">
              <a:buNone/>
            </a:pPr>
            <a:r>
              <a:rPr lang="ru-RU" sz="1400" dirty="0">
                <a:latin typeface="Times New Roman" panose="02020603050405020304" pitchFamily="18" charset="0"/>
                <a:cs typeface="Times New Roman" panose="02020603050405020304" pitchFamily="18" charset="0"/>
              </a:rPr>
              <a:t>Ход игры. Во время прогулки воспитатель показывает детям какой-либо лист и предлагает найти такой же. Отобранные листья сравнивают по форме, отмечают, чем они похожи и чем отличаются. Воспитатель оставляет каждому по листу с разных деревьев (клен, дуб, </a:t>
            </a:r>
            <a:r>
              <a:rPr lang="ru-RU" sz="1400" dirty="0" smtClean="0">
                <a:latin typeface="Times New Roman" panose="02020603050405020304" pitchFamily="18" charset="0"/>
                <a:cs typeface="Times New Roman" panose="02020603050405020304" pitchFamily="18" charset="0"/>
              </a:rPr>
              <a:t>береза, рябина </a:t>
            </a:r>
            <a:r>
              <a:rPr lang="ru-RU" sz="1400" dirty="0">
                <a:latin typeface="Times New Roman" panose="02020603050405020304" pitchFamily="18" charset="0"/>
                <a:cs typeface="Times New Roman" panose="02020603050405020304" pitchFamily="18" charset="0"/>
              </a:rPr>
              <a:t>и др.). Затем педагог поднимает, например, кленовый листок и говорит: «Подул ветер. Полетели вот такие листочки. Покажите, как они полетели». Дети, в руках у которых листья клена, кружатся, а по команде воспитателя останавливаются.</a:t>
            </a:r>
          </a:p>
          <a:p>
            <a:pPr marL="0" indent="0">
              <a:buNone/>
            </a:pPr>
            <a:r>
              <a:rPr lang="ru-RU" sz="1400" dirty="0">
                <a:latin typeface="Times New Roman" panose="02020603050405020304" pitchFamily="18" charset="0"/>
                <a:cs typeface="Times New Roman" panose="02020603050405020304" pitchFamily="18" charset="0"/>
              </a:rPr>
              <a:t>Игра повторяется с разными листьями.</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09498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060848"/>
            <a:ext cx="8229600" cy="4608512"/>
          </a:xfrm>
        </p:spPr>
        <p:txBody>
          <a:bodyPr/>
          <a:lstStyle/>
          <a:p>
            <a:pPr marL="0" indent="0">
              <a:buNone/>
            </a:pPr>
            <a:r>
              <a:rPr lang="ru-RU" sz="1400" u="sng" dirty="0">
                <a:latin typeface="Times New Roman" panose="02020603050405020304" pitchFamily="18" charset="0"/>
                <a:cs typeface="Times New Roman" panose="02020603050405020304" pitchFamily="18" charset="0"/>
              </a:rPr>
              <a:t>«Найди, о чем расскажу»</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Найти предметы по перечисленным признакам.</a:t>
            </a:r>
          </a:p>
          <a:p>
            <a:pPr marL="0" indent="0">
              <a:buNone/>
            </a:pPr>
            <a:r>
              <a:rPr lang="ru-RU" sz="1400" dirty="0">
                <a:latin typeface="Times New Roman" panose="02020603050405020304" pitchFamily="18" charset="0"/>
                <a:cs typeface="Times New Roman" panose="02020603050405020304" pitchFamily="18" charset="0"/>
              </a:rPr>
              <a:t>Игровое действие. Поиск предмета по описанию.</a:t>
            </a:r>
          </a:p>
          <a:p>
            <a:pPr marL="0" indent="0">
              <a:buNone/>
            </a:pPr>
            <a:r>
              <a:rPr lang="ru-RU" sz="1400" dirty="0">
                <a:latin typeface="Times New Roman" panose="02020603050405020304" pitchFamily="18" charset="0"/>
                <a:cs typeface="Times New Roman" panose="02020603050405020304" pitchFamily="18" charset="0"/>
              </a:rPr>
              <a:t>Правило. Бежать к узнанному дереву можно только по сигналу воспитателя.</a:t>
            </a:r>
          </a:p>
          <a:p>
            <a:pPr marL="0" indent="0">
              <a:buNone/>
            </a:pPr>
            <a:r>
              <a:rPr lang="ru-RU" sz="1400" dirty="0">
                <a:latin typeface="Times New Roman" panose="02020603050405020304" pitchFamily="18" charset="0"/>
                <a:cs typeface="Times New Roman" panose="02020603050405020304" pitchFamily="18" charset="0"/>
              </a:rPr>
              <a:t>Ход игры. Игра проводится на воздухе. Воспитатель описывает дерево (величину и окраску ствола, форму листьев), называет и описывает семена и плоды. Затем он просит детей угадать, что это за дерево. Тот, кто узнал, должен подбежать после слов воспитателя: «Раз, два, три — беги!»</a:t>
            </a:r>
          </a:p>
          <a:p>
            <a:pPr marL="0" indent="0">
              <a:buNone/>
            </a:pPr>
            <a:r>
              <a:rPr lang="ru-RU" sz="1400" u="sng" dirty="0" smtClean="0">
                <a:latin typeface="Times New Roman" panose="02020603050405020304" pitchFamily="18" charset="0"/>
                <a:cs typeface="Times New Roman" panose="02020603050405020304" pitchFamily="18" charset="0"/>
              </a:rPr>
              <a:t>«</a:t>
            </a:r>
            <a:r>
              <a:rPr lang="ru-RU" sz="1400" u="sng" dirty="0">
                <a:latin typeface="Times New Roman" panose="02020603050405020304" pitchFamily="18" charset="0"/>
                <a:cs typeface="Times New Roman" panose="02020603050405020304" pitchFamily="18" charset="0"/>
              </a:rPr>
              <a:t>Найди свой дом»</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Найти целый предмет по части.</a:t>
            </a:r>
          </a:p>
          <a:p>
            <a:pPr marL="0" indent="0">
              <a:buNone/>
            </a:pPr>
            <a:r>
              <a:rPr lang="ru-RU" sz="1400" dirty="0">
                <a:latin typeface="Times New Roman" panose="02020603050405020304" pitchFamily="18" charset="0"/>
                <a:cs typeface="Times New Roman" panose="02020603050405020304" pitchFamily="18" charset="0"/>
              </a:rPr>
              <a:t>Игровое действие. Поиск «домика» по определенному признаку.</a:t>
            </a:r>
          </a:p>
          <a:p>
            <a:pPr marL="0" indent="0">
              <a:buNone/>
            </a:pPr>
            <a:r>
              <a:rPr lang="ru-RU" sz="1400" dirty="0">
                <a:latin typeface="Times New Roman" panose="02020603050405020304" pitchFamily="18" charset="0"/>
                <a:cs typeface="Times New Roman" panose="02020603050405020304" pitchFamily="18" charset="0"/>
              </a:rPr>
              <a:t>Правило. Бежать к своему «домику» можно только по сигналу. Лист в руке и листья на дереве должны быть одинаковыми.</a:t>
            </a:r>
          </a:p>
          <a:p>
            <a:pPr marL="0" indent="0">
              <a:buNone/>
            </a:pPr>
            <a:r>
              <a:rPr lang="ru-RU" sz="1400" dirty="0">
                <a:latin typeface="Times New Roman" panose="02020603050405020304" pitchFamily="18" charset="0"/>
                <a:cs typeface="Times New Roman" panose="02020603050405020304" pitchFamily="18" charset="0"/>
              </a:rPr>
              <a:t>Ход игры. В парке или в лесу детям раздают листья разных деревьев. Все дети — «зайчики». Чтобы зайчата не потерялись, «мама-зайчиха» дает им листья от веток, из которых сделан их дом. Все прыгают, бегают по поляне, а по сигналу: «Все домой, волк близко!» — бегут к себе в домик — под определенное дерево. Игру можно продолжить, если дети будут меняться листьями — «переезжать в новый дом».</a:t>
            </a:r>
          </a:p>
          <a:p>
            <a:pPr marL="0" indent="0">
              <a:buNone/>
            </a:pPr>
            <a:r>
              <a:rPr lang="ru-RU" sz="1400" dirty="0">
                <a:latin typeface="Times New Roman" panose="02020603050405020304" pitchFamily="18" charset="0"/>
                <a:cs typeface="Times New Roman" panose="02020603050405020304" pitchFamily="18" charset="0"/>
              </a:rPr>
              <a:t>С детьми среднего возраста подобным образом можно провести игру с плодами и семенами деревьев</a:t>
            </a:r>
            <a:r>
              <a:rPr lang="ru-RU" sz="1400" dirty="0" smtClean="0">
                <a:latin typeface="Times New Roman" panose="02020603050405020304" pitchFamily="18" charset="0"/>
                <a:cs typeface="Times New Roman" panose="02020603050405020304" pitchFamily="18" charset="0"/>
              </a:rPr>
              <a:t>.</a:t>
            </a: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0979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988840"/>
            <a:ext cx="8229600" cy="4752528"/>
          </a:xfrm>
        </p:spPr>
        <p:txBody>
          <a:bodyPr/>
          <a:lstStyle/>
          <a:p>
            <a:pPr marL="0" indent="0" algn="ctr">
              <a:lnSpc>
                <a:spcPts val="1200"/>
              </a:lnSpc>
              <a:spcAft>
                <a:spcPts val="0"/>
              </a:spcAft>
              <a:buNone/>
            </a:pPr>
            <a:r>
              <a:rPr lang="ru-RU" sz="1400" b="1" i="1" dirty="0" smtClean="0">
                <a:latin typeface="Times New Roman" panose="02020603050405020304" pitchFamily="18" charset="0"/>
                <a:ea typeface="Calibri" panose="020F0502020204030204" pitchFamily="34" charset="0"/>
                <a:cs typeface="Times New Roman" panose="02020603050405020304" pitchFamily="18" charset="0"/>
              </a:rPr>
              <a:t>Игры по </a:t>
            </a:r>
            <a:r>
              <a:rPr lang="ru-RU" sz="1400" b="1" i="1" dirty="0">
                <a:latin typeface="Times New Roman" panose="02020603050405020304" pitchFamily="18" charset="0"/>
                <a:ea typeface="Calibri" panose="020F0502020204030204" pitchFamily="34" charset="0"/>
                <a:cs typeface="Times New Roman" panose="02020603050405020304" pitchFamily="18" charset="0"/>
              </a:rPr>
              <a:t>ознакомлению с животными</a:t>
            </a:r>
            <a:r>
              <a:rPr lang="ru-RU" sz="1400" b="1" i="1"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400" b="1" u="sng" dirty="0" smtClean="0">
              <a:latin typeface="Times New Roman" panose="02020603050405020304" pitchFamily="18" charset="0"/>
              <a:cs typeface="Times New Roman" panose="02020603050405020304" pitchFamily="18" charset="0"/>
            </a:endParaRPr>
          </a:p>
          <a:p>
            <a:pPr marL="0" indent="0">
              <a:buNone/>
            </a:pPr>
            <a:r>
              <a:rPr lang="ru-RU" sz="1400" u="sng" dirty="0">
                <a:latin typeface="Times New Roman" panose="02020603050405020304" pitchFamily="18" charset="0"/>
                <a:cs typeface="Times New Roman" panose="02020603050405020304" pitchFamily="18" charset="0"/>
              </a:rPr>
              <a:t>"Пищевые цепочки водоёма"</a:t>
            </a:r>
            <a:endParaRPr lang="ru-RU" sz="1400" dirty="0">
              <a:latin typeface="Times New Roman" panose="02020603050405020304" pitchFamily="18" charset="0"/>
              <a:cs typeface="Times New Roman" panose="02020603050405020304" pitchFamily="18" charset="0"/>
            </a:endParaRPr>
          </a:p>
          <a:p>
            <a:pPr marL="0" indent="0">
              <a:buNone/>
            </a:pPr>
            <a:r>
              <a:rPr lang="ru-RU" sz="1400" dirty="0">
                <a:latin typeface="Times New Roman" panose="02020603050405020304" pitchFamily="18" charset="0"/>
                <a:cs typeface="Times New Roman" panose="02020603050405020304" pitchFamily="18" charset="0"/>
              </a:rPr>
              <a:t>Цель: Закрепить знания детей о пищевых цепочках водоёма.</a:t>
            </a:r>
          </a:p>
          <a:p>
            <a:pPr marL="0" indent="0">
              <a:buNone/>
            </a:pPr>
            <a:r>
              <a:rPr lang="ru-RU" sz="1400" dirty="0">
                <a:latin typeface="Times New Roman" panose="02020603050405020304" pitchFamily="18" charset="0"/>
                <a:cs typeface="Times New Roman" panose="02020603050405020304" pitchFamily="18" charset="0"/>
              </a:rPr>
              <a:t>Правила игры: Воспитатель предлагает силуэты обитателей водоёма и просит детей выложить, кто кому необходим для питания. Дети выкладывают карточки:</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комар - лягушка - цапля</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червячок - рыбка - чайка</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водоросли - улитка - рак</a:t>
            </a:r>
            <a:br>
              <a:rPr lang="ru-RU" sz="1400" dirty="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ряска - малёк - хищная </a:t>
            </a:r>
            <a:r>
              <a:rPr lang="ru-RU" sz="1400" dirty="0" smtClean="0">
                <a:latin typeface="Times New Roman" panose="02020603050405020304" pitchFamily="18" charset="0"/>
                <a:cs typeface="Times New Roman" panose="02020603050405020304" pitchFamily="18" charset="0"/>
              </a:rPr>
              <a:t>рыба</a:t>
            </a:r>
            <a:endParaRPr lang="ru-RU" sz="1400" u="sng" dirty="0" smtClean="0">
              <a:latin typeface="Times New Roman" panose="02020603050405020304" pitchFamily="18" charset="0"/>
              <a:cs typeface="Times New Roman" panose="02020603050405020304" pitchFamily="18" charset="0"/>
            </a:endParaRPr>
          </a:p>
          <a:p>
            <a:pPr marL="0" indent="0">
              <a:buNone/>
            </a:pPr>
            <a:r>
              <a:rPr lang="ru-RU" sz="1400" u="sng" dirty="0" smtClean="0">
                <a:latin typeface="Times New Roman" panose="02020603050405020304" pitchFamily="18" charset="0"/>
                <a:cs typeface="Times New Roman" panose="02020603050405020304" pitchFamily="18" charset="0"/>
              </a:rPr>
              <a:t>«</a:t>
            </a:r>
            <a:r>
              <a:rPr lang="ru-RU" sz="1400" u="sng" dirty="0">
                <a:latin typeface="Times New Roman" panose="02020603050405020304" pitchFamily="18" charset="0"/>
                <a:cs typeface="Times New Roman" panose="02020603050405020304" pitchFamily="18" charset="0"/>
              </a:rPr>
              <a:t>Я кормлю животных»</a:t>
            </a:r>
          </a:p>
          <a:p>
            <a:pPr marL="0" indent="0">
              <a:buNone/>
            </a:pPr>
            <a:r>
              <a:rPr lang="ru-RU" sz="1400" dirty="0">
                <a:latin typeface="Times New Roman" panose="02020603050405020304" pitchFamily="18" charset="0"/>
                <a:cs typeface="Times New Roman" panose="02020603050405020304" pitchFamily="18" charset="0"/>
              </a:rPr>
              <a:t>Игру можно проводить с одним ребенком или с группой детей.</a:t>
            </a:r>
          </a:p>
          <a:p>
            <a:pPr marL="0" indent="0">
              <a:buNone/>
            </a:pPr>
            <a:r>
              <a:rPr lang="ru-RU" sz="1400" dirty="0">
                <a:latin typeface="Times New Roman" panose="02020603050405020304" pitchFamily="18" charset="0"/>
                <a:cs typeface="Times New Roman" panose="02020603050405020304" pitchFamily="18" charset="0"/>
              </a:rPr>
              <a:t>Взрослый встает с одной стороны комнаты или площадки. Ребенок или дети – с другой стороны. Взрослый говорит: «Сейчас я буду кормить животных. Сначала ко мне будут прыгать зайчики!»</a:t>
            </a:r>
          </a:p>
          <a:p>
            <a:pPr marL="0" indent="0">
              <a:buNone/>
            </a:pPr>
            <a:r>
              <a:rPr lang="ru-RU" sz="1400" dirty="0">
                <a:latin typeface="Times New Roman" panose="02020603050405020304" pitchFamily="18" charset="0"/>
                <a:cs typeface="Times New Roman" panose="02020603050405020304" pitchFamily="18" charset="0"/>
              </a:rPr>
              <a:t>Дети, изображая зайчиков, прыгают ко взрослому. Детям двух-трех лет ведущий говорит: «Зайчиков я буду кормить морковкой!» Дети изображают, что берут из рук взрослого еду, а потом бегут обратно. Затем ведущий объявляет следующих животных, которых он собирается кормить.</a:t>
            </a:r>
          </a:p>
          <a:p>
            <a:pPr marL="0" indent="0">
              <a:buNone/>
            </a:pPr>
            <a:r>
              <a:rPr lang="ru-RU" sz="1400" dirty="0">
                <a:latin typeface="Times New Roman" panose="02020603050405020304" pitchFamily="18" charset="0"/>
                <a:cs typeface="Times New Roman" panose="02020603050405020304" pitchFamily="18" charset="0"/>
              </a:rPr>
              <a:t>Дети четырех-пяти лет, подходя ко взрослому, сами называют ту еду, которую нужно дать изображаемому животному.</a:t>
            </a:r>
          </a:p>
          <a:p>
            <a:pPr marL="0" indent="0">
              <a:buNone/>
            </a:pPr>
            <a:r>
              <a:rPr lang="ru-RU" sz="1400" dirty="0">
                <a:latin typeface="Times New Roman" panose="02020603050405020304" pitchFamily="18" charset="0"/>
                <a:cs typeface="Times New Roman" panose="02020603050405020304" pitchFamily="18" charset="0"/>
              </a:rPr>
              <a:t>В процессе игры можно спрашивать у детей, как говорит то или иное животное. А дети, приближаясь ко взрослому, будут изображать нужные звуки</a:t>
            </a:r>
            <a:r>
              <a:rPr lang="ru-RU" sz="1400" dirty="0" smtClean="0">
                <a:latin typeface="Times New Roman" panose="02020603050405020304" pitchFamily="18" charset="0"/>
                <a:cs typeface="Times New Roman" panose="02020603050405020304" pitchFamily="18" charset="0"/>
              </a:rPr>
              <a:t>.</a:t>
            </a: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60334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204864"/>
            <a:ext cx="8229600" cy="3921299"/>
          </a:xfrm>
        </p:spPr>
        <p:txBody>
          <a:bodyPr/>
          <a:lstStyle/>
          <a:p>
            <a:pPr marL="0" indent="0">
              <a:buNone/>
            </a:pPr>
            <a:r>
              <a:rPr lang="ru-RU" sz="1400" u="sng" dirty="0" smtClean="0">
                <a:latin typeface="Times New Roman" panose="02020603050405020304" pitchFamily="18" charset="0"/>
                <a:cs typeface="Times New Roman" panose="02020603050405020304" pitchFamily="18" charset="0"/>
              </a:rPr>
              <a:t>«</a:t>
            </a:r>
            <a:r>
              <a:rPr lang="ru-RU" sz="1400" u="sng" dirty="0">
                <a:latin typeface="Times New Roman" panose="02020603050405020304" pitchFamily="18" charset="0"/>
                <a:cs typeface="Times New Roman" panose="02020603050405020304" pitchFamily="18" charset="0"/>
              </a:rPr>
              <a:t>Угадай, кто это?»</a:t>
            </a:r>
          </a:p>
          <a:p>
            <a:pPr marL="0" indent="0">
              <a:buNone/>
            </a:pPr>
            <a:r>
              <a:rPr lang="ru-RU" sz="1400" dirty="0">
                <a:latin typeface="Times New Roman" panose="02020603050405020304" pitchFamily="18" charset="0"/>
                <a:cs typeface="Times New Roman" panose="02020603050405020304" pitchFamily="18" charset="0"/>
              </a:rPr>
              <a:t>Взрослый называет характерную особенность какого-либо животного, а ребенок пытается угадать, кто это. Если загадка не разгадана, взрослый называет еще одну особенность (до пяти подсказок). Если ребенок угадал с первого раза, получает пять очков, со второго – четыре и так далее. Если игра проводится в группе, каждому ребенку достается свой вопрос. Подсказывать не разрешается.</a:t>
            </a:r>
          </a:p>
          <a:p>
            <a:pPr marL="0" indent="0">
              <a:buNone/>
            </a:pPr>
            <a:r>
              <a:rPr lang="ru-RU" sz="1400" dirty="0">
                <a:latin typeface="Times New Roman" panose="02020603050405020304" pitchFamily="18" charset="0"/>
                <a:cs typeface="Times New Roman" panose="02020603050405020304" pitchFamily="18" charset="0"/>
              </a:rPr>
              <a:t>Если игра идет один на один с ребенком, вы можете меняться ролями, пусть ребенок тоже попробует загадывать вам животных</a:t>
            </a:r>
            <a:r>
              <a:rPr lang="ru-RU" sz="1400" dirty="0" smtClean="0">
                <a:latin typeface="Times New Roman" panose="02020603050405020304" pitchFamily="18" charset="0"/>
                <a:cs typeface="Times New Roman" panose="02020603050405020304" pitchFamily="18" charset="0"/>
              </a:rPr>
              <a:t>.</a:t>
            </a: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r>
              <a:rPr lang="ru-RU" sz="1400" u="sng" dirty="0">
                <a:latin typeface="Times New Roman" panose="02020603050405020304" pitchFamily="18" charset="0"/>
                <a:cs typeface="Times New Roman" panose="02020603050405020304" pitchFamily="18" charset="0"/>
              </a:rPr>
              <a:t>«Кто где живет? Что где растет?»</a:t>
            </a:r>
          </a:p>
          <a:p>
            <a:pPr marL="0" indent="0">
              <a:buNone/>
            </a:pPr>
            <a:r>
              <a:rPr lang="ru-RU" sz="1400" dirty="0">
                <a:latin typeface="Times New Roman" panose="02020603050405020304" pitchFamily="18" charset="0"/>
                <a:cs typeface="Times New Roman" panose="02020603050405020304" pitchFamily="18" charset="0"/>
              </a:rPr>
              <a:t>Играть можно один на один с ребенком или с группой детей. Взрослый называет любого зверя, птицу, рыбу, насекомое. Ребенок как можно быстрее называет место обитания этого существа (если играет группа детей, вопросы задают каждому по очереди). Принимаются ответы как общие: лес, луг, озеро, море, река или норка, дупло, улей, так и более конкретные: в лесу в дупле на дереве и так далее.</a:t>
            </a:r>
          </a:p>
          <a:p>
            <a:pPr marL="0" indent="0">
              <a:buNone/>
            </a:pPr>
            <a:r>
              <a:rPr lang="ru-RU" sz="1400" dirty="0">
                <a:latin typeface="Times New Roman" panose="02020603050405020304" pitchFamily="18" charset="0"/>
                <a:cs typeface="Times New Roman" panose="02020603050405020304" pitchFamily="18" charset="0"/>
              </a:rPr>
              <a:t>Так же можно играть и загадывая растения, хотя это может оказаться сложнее для детей. В этом случае попробуйте совместить обе игры в одну, то есть загадывайте по очереди то животное, то растение. Сложность задания, естественно, определяется возрастом детей.</a:t>
            </a:r>
          </a:p>
          <a:p>
            <a:pPr marL="0" indent="0">
              <a:buNone/>
            </a:pPr>
            <a:endParaRPr lang="ru-RU" sz="1200" dirty="0">
              <a:latin typeface="Times New Roman" panose="02020603050405020304" pitchFamily="18" charset="0"/>
              <a:cs typeface="Times New Roman" panose="02020603050405020304" pitchFamily="18" charset="0"/>
            </a:endParaRPr>
          </a:p>
          <a:p>
            <a:pPr marL="0" indent="0">
              <a:buNone/>
            </a:pP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42091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204864"/>
            <a:ext cx="8229600" cy="3921299"/>
          </a:xfrm>
        </p:spPr>
        <p:txBody>
          <a:bodyPr/>
          <a:lstStyle/>
          <a:p>
            <a:pPr marL="0" indent="0">
              <a:buNone/>
            </a:pPr>
            <a:r>
              <a:rPr lang="ru-RU" sz="1400" u="sng" dirty="0" smtClean="0">
                <a:latin typeface="Times New Roman" panose="02020603050405020304" pitchFamily="18" charset="0"/>
                <a:cs typeface="Times New Roman" panose="02020603050405020304" pitchFamily="18" charset="0"/>
              </a:rPr>
              <a:t>«Кого чем угостим?»</a:t>
            </a:r>
          </a:p>
          <a:p>
            <a:pPr marL="0" indent="0">
              <a:buNone/>
            </a:pPr>
            <a:r>
              <a:rPr lang="ru-RU" sz="1400" dirty="0" smtClean="0">
                <a:latin typeface="Times New Roman" panose="02020603050405020304" pitchFamily="18" charset="0"/>
                <a:cs typeface="Times New Roman" panose="02020603050405020304" pitchFamily="18" charset="0"/>
              </a:rPr>
              <a:t>Цель: Формировать знания о том, чем питаются животные и птицы.</a:t>
            </a:r>
          </a:p>
          <a:p>
            <a:pPr marL="0" indent="0">
              <a:buNone/>
            </a:pPr>
            <a:r>
              <a:rPr lang="ru-RU" sz="1400" dirty="0" smtClean="0">
                <a:latin typeface="Times New Roman" panose="02020603050405020304" pitchFamily="18" charset="0"/>
                <a:cs typeface="Times New Roman" panose="02020603050405020304" pitchFamily="18" charset="0"/>
              </a:rPr>
              <a:t>Правила игры: Ведущий перебрасывает мяч детям и называет  объект (животное, птица), а дети отвечают и возвращают мяч ведущему. Например: воробей-крошки и семечки; корова-сено; кролик-морковка; кошка-молоко; белка-шишка, ягоды и т.д.</a:t>
            </a: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r>
              <a:rPr lang="ru-RU" sz="1400" u="sng" dirty="0" smtClean="0">
                <a:latin typeface="Times New Roman" panose="02020603050405020304" pitchFamily="18" charset="0"/>
                <a:cs typeface="Times New Roman" panose="02020603050405020304" pitchFamily="18" charset="0"/>
              </a:rPr>
              <a:t>«Я знаю…»</a:t>
            </a:r>
          </a:p>
          <a:p>
            <a:pPr marL="0" indent="0">
              <a:buNone/>
            </a:pPr>
            <a:r>
              <a:rPr lang="ru-RU" sz="1400" dirty="0" smtClean="0">
                <a:latin typeface="Times New Roman" panose="02020603050405020304" pitchFamily="18" charset="0"/>
                <a:cs typeface="Times New Roman" panose="02020603050405020304" pitchFamily="18" charset="0"/>
              </a:rPr>
              <a:t>Цель: Формировать умение называть несколько предметов объекта одного вида. Развивать умение объединять предметы по общему признаку.</a:t>
            </a:r>
          </a:p>
          <a:p>
            <a:pPr marL="0" indent="0">
              <a:buNone/>
            </a:pPr>
            <a:r>
              <a:rPr lang="ru-RU" sz="1400" dirty="0" smtClean="0">
                <a:latin typeface="Times New Roman" panose="02020603050405020304" pitchFamily="18" charset="0"/>
                <a:cs typeface="Times New Roman" panose="02020603050405020304" pitchFamily="18" charset="0"/>
              </a:rPr>
              <a:t>Правила игры: Дети становятся в круг, в центре-ведущий с мячом. Ведущий бросает мяч и называет класс объектов природы (птицы, деревья, цветы, животные, растения, насекомые, рыбы). </a:t>
            </a:r>
          </a:p>
          <a:p>
            <a:pPr marL="0" indent="0">
              <a:buNone/>
            </a:pPr>
            <a:r>
              <a:rPr lang="ru-RU" sz="1400" dirty="0" smtClean="0">
                <a:latin typeface="Times New Roman" panose="02020603050405020304" pitchFamily="18" charset="0"/>
                <a:cs typeface="Times New Roman" panose="02020603050405020304" pitchFamily="18" charset="0"/>
              </a:rPr>
              <a:t>Воспитатель </a:t>
            </a:r>
            <a:r>
              <a:rPr lang="ru-RU" sz="1400" dirty="0">
                <a:latin typeface="Times New Roman" panose="02020603050405020304" pitchFamily="18" charset="0"/>
                <a:cs typeface="Times New Roman" panose="02020603050405020304" pitchFamily="18" charset="0"/>
              </a:rPr>
              <a:t>бросает мяч и говорит </a:t>
            </a:r>
            <a:r>
              <a:rPr lang="ru-RU" sz="1400" dirty="0" smtClean="0">
                <a:latin typeface="Times New Roman" panose="02020603050405020304" pitchFamily="18" charset="0"/>
                <a:cs typeface="Times New Roman" panose="02020603050405020304" pitchFamily="18" charset="0"/>
              </a:rPr>
              <a:t>«Цветы». Ребенок, поймавший мяч, говорит: -я знаю 5 названий цветов и перечисляет (ромашка, василёк, одуванчик, клевер, каша) и возвращает мяч ведущему. Второму ребенку ведущий бросает мяч и говорит «Птицы» и т.д.</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18747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772816"/>
            <a:ext cx="8229600" cy="5085184"/>
          </a:xfrm>
        </p:spPr>
        <p:txBody>
          <a:bodyPr/>
          <a:lstStyle/>
          <a:p>
            <a:pPr marL="0" indent="0" algn="ctr">
              <a:buNone/>
            </a:pPr>
            <a:r>
              <a:rPr lang="ru-RU" sz="4400" dirty="0" smtClean="0">
                <a:latin typeface="Times New Roman" panose="02020603050405020304" pitchFamily="18" charset="0"/>
                <a:cs typeface="Times New Roman" panose="02020603050405020304" pitchFamily="18" charset="0"/>
              </a:rPr>
              <a:t>Психологические тренинги</a:t>
            </a:r>
          </a:p>
          <a:p>
            <a:pPr marL="0" indent="0">
              <a:buNone/>
            </a:pPr>
            <a:r>
              <a:rPr lang="ru-RU" sz="1400" u="sng" dirty="0" smtClean="0">
                <a:latin typeface="Times New Roman" panose="02020603050405020304" pitchFamily="18" charset="0"/>
                <a:cs typeface="Times New Roman" panose="02020603050405020304" pitchFamily="18" charset="0"/>
              </a:rPr>
              <a:t>«Мы </a:t>
            </a:r>
            <a:r>
              <a:rPr lang="ru-RU" sz="1400" u="sng" dirty="0">
                <a:latin typeface="Times New Roman" panose="02020603050405020304" pitchFamily="18" charset="0"/>
                <a:cs typeface="Times New Roman" panose="02020603050405020304" pitchFamily="18" charset="0"/>
              </a:rPr>
              <a:t>— </a:t>
            </a:r>
            <a:r>
              <a:rPr lang="ru-RU" sz="1400" u="sng" dirty="0" smtClean="0">
                <a:latin typeface="Times New Roman" panose="02020603050405020304" pitchFamily="18" charset="0"/>
                <a:cs typeface="Times New Roman" panose="02020603050405020304" pitchFamily="18" charset="0"/>
              </a:rPr>
              <a:t>гусеницы»</a:t>
            </a:r>
            <a:endParaRPr lang="ru-RU" sz="1400" u="sng" dirty="0">
              <a:latin typeface="Times New Roman" panose="02020603050405020304" pitchFamily="18" charset="0"/>
              <a:cs typeface="Times New Roman" panose="02020603050405020304" pitchFamily="18" charset="0"/>
            </a:endParaRPr>
          </a:p>
          <a:p>
            <a:pPr marL="0" indent="0">
              <a:buNone/>
            </a:pPr>
            <a:r>
              <a:rPr lang="ru-RU" sz="1400" dirty="0">
                <a:latin typeface="Times New Roman" panose="02020603050405020304" pitchFamily="18" charset="0"/>
                <a:cs typeface="Times New Roman" panose="02020603050405020304" pitchFamily="18" charset="0"/>
              </a:rPr>
              <a:t>Для этого упражнения необходимо приготовить:</a:t>
            </a:r>
          </a:p>
          <a:p>
            <a:pPr marL="0" indent="0">
              <a:buNone/>
            </a:pPr>
            <a:r>
              <a:rPr lang="ru-RU" sz="1400" dirty="0">
                <a:latin typeface="Times New Roman" panose="02020603050405020304" pitchFamily="18" charset="0"/>
                <a:cs typeface="Times New Roman" panose="02020603050405020304" pitchFamily="18" charset="0"/>
              </a:rPr>
              <a:t>• детские гольфы разных цветов (по одному на каждого участника);</a:t>
            </a:r>
          </a:p>
          <a:p>
            <a:pPr marL="0" indent="0">
              <a:buNone/>
            </a:pPr>
            <a:r>
              <a:rPr lang="ru-RU" sz="1400" dirty="0">
                <a:latin typeface="Times New Roman" panose="02020603050405020304" pitchFamily="18" charset="0"/>
                <a:cs typeface="Times New Roman" panose="02020603050405020304" pitchFamily="18" charset="0"/>
              </a:rPr>
              <a:t>• питьевую воду в стаканах или блюдцах;</a:t>
            </a:r>
          </a:p>
          <a:p>
            <a:pPr marL="0" indent="0">
              <a:buNone/>
            </a:pPr>
            <a:r>
              <a:rPr lang="ru-RU" sz="1400" dirty="0">
                <a:latin typeface="Times New Roman" panose="02020603050405020304" pitchFamily="18" charset="0"/>
                <a:cs typeface="Times New Roman" panose="02020603050405020304" pitchFamily="18" charset="0"/>
              </a:rPr>
              <a:t>• кусочки капусты на подносе;</a:t>
            </a:r>
          </a:p>
          <a:p>
            <a:pPr marL="0" indent="0">
              <a:buNone/>
            </a:pPr>
            <a:r>
              <a:rPr lang="ru-RU" sz="1400" dirty="0">
                <a:latin typeface="Times New Roman" panose="02020603050405020304" pitchFamily="18" charset="0"/>
                <a:cs typeface="Times New Roman" panose="02020603050405020304" pitchFamily="18" charset="0"/>
              </a:rPr>
              <a:t>• небольшие покрывала или полотенца.</a:t>
            </a:r>
          </a:p>
          <a:p>
            <a:pPr marL="0" indent="0">
              <a:buNone/>
            </a:pPr>
            <a:r>
              <a:rPr lang="ru-RU" sz="1400" dirty="0">
                <a:latin typeface="Times New Roman" panose="02020603050405020304" pitchFamily="18" charset="0"/>
                <a:cs typeface="Times New Roman" panose="02020603050405020304" pitchFamily="18" charset="0"/>
              </a:rPr>
              <a:t>Каждый участник, надев гольф на руку, «превращается» в гусеницу, которые знакомятся друг с другом: «Я — зеленая гусеница. Я — желтая гусеница. Я — полосатая гусеница. Я — пестрая ...» (в зависимости от цвета гольфа). Воспитатель сопровождает игру комментариями, при этом он сам выполняет различные действия: «Гусеницы сидят на дереве, ползают по веткам, едят листья, они очень вкусные (участники игры пытаются съесть капустные листья без помощи рук). А вот капли воды на ветках: можно попить, очень вкусно! (дети должны выпить воду из блюдец без помощи рук). Хорошо дышать гусеницам свежим воздухом. Но вот спустилась ночь, нужно найти дом для ночлега. Забрались гусеницы на листья и заснули (дошкольники прячутся под покрывалами по 2 — 3 человека). Пришло утро, и наши гусеницы проснулись. Приятно погреться на солнце. Наконец, наступает пора превращаться в бабочку. Гусеница делает кокон-домик (дети заворачиваются в покрывала), спит, а через некоторое время кокон раскрывается, и появляется бабочка. Бабочка улетает».</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0314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060848"/>
            <a:ext cx="8229600" cy="4065315"/>
          </a:xfrm>
        </p:spPr>
        <p:txBody>
          <a:bodyPr/>
          <a:lstStyle/>
          <a:p>
            <a:pPr marL="0" indent="0">
              <a:buNone/>
            </a:pPr>
            <a:r>
              <a:rPr lang="ru-RU" sz="1400" u="sng" dirty="0" smtClean="0">
                <a:latin typeface="Times New Roman" panose="02020603050405020304" pitchFamily="18" charset="0"/>
                <a:cs typeface="Times New Roman" panose="02020603050405020304" pitchFamily="18" charset="0"/>
              </a:rPr>
              <a:t>«Жук </a:t>
            </a:r>
            <a:r>
              <a:rPr lang="ru-RU" sz="1400" u="sng" dirty="0">
                <a:latin typeface="Times New Roman" panose="02020603050405020304" pitchFamily="18" charset="0"/>
                <a:cs typeface="Times New Roman" panose="02020603050405020304" pitchFamily="18" charset="0"/>
              </a:rPr>
              <a:t>вверх </a:t>
            </a:r>
            <a:r>
              <a:rPr lang="ru-RU" sz="1400" u="sng" dirty="0" smtClean="0">
                <a:latin typeface="Times New Roman" panose="02020603050405020304" pitchFamily="18" charset="0"/>
                <a:cs typeface="Times New Roman" panose="02020603050405020304" pitchFamily="18" charset="0"/>
              </a:rPr>
              <a:t>ногами»</a:t>
            </a:r>
            <a:endParaRPr lang="ru-RU" sz="1400" u="sng" dirty="0">
              <a:latin typeface="Times New Roman" panose="02020603050405020304" pitchFamily="18" charset="0"/>
              <a:cs typeface="Times New Roman" panose="02020603050405020304" pitchFamily="18" charset="0"/>
            </a:endParaRPr>
          </a:p>
          <a:p>
            <a:pPr marL="0" indent="0">
              <a:buNone/>
            </a:pPr>
            <a:r>
              <a:rPr lang="ru-RU" sz="1400" dirty="0">
                <a:latin typeface="Times New Roman" panose="02020603050405020304" pitchFamily="18" charset="0"/>
                <a:cs typeface="Times New Roman" panose="02020603050405020304" pitchFamily="18" charset="0"/>
              </a:rPr>
              <a:t>Для </a:t>
            </a:r>
            <a:r>
              <a:rPr lang="ru-RU" sz="1400" dirty="0" smtClean="0">
                <a:latin typeface="Times New Roman" panose="02020603050405020304" pitchFamily="18" charset="0"/>
                <a:cs typeface="Times New Roman" panose="02020603050405020304" pitchFamily="18" charset="0"/>
              </a:rPr>
              <a:t>этого тренинга необходимо </a:t>
            </a:r>
            <a:r>
              <a:rPr lang="ru-RU" sz="1400" dirty="0">
                <a:latin typeface="Times New Roman" panose="02020603050405020304" pitchFamily="18" charset="0"/>
                <a:cs typeface="Times New Roman" panose="02020603050405020304" pitchFamily="18" charset="0"/>
              </a:rPr>
              <a:t>приготовить изображения жуков размером 1 — 2 см (впоследствии их размер можно уменьшать, усложняя таким образом задания): картонные круги, овалы, на одной стороне которых нарисованы разные жуки (возможный вариант — гусеницы). Воспитатель раскладывает «перевернутых» жуков по всей группе. Затем предлагает детям превратиться в разных насекомых и поползать: «Вдруг жуки упали на спину, дергают ножками, брыкаются (дети, лежа на спине, имитируют движения), хотят перевернуться, но никак не могут. Как же плохо лежать вверх ногами — неудобно, страшно! Неужели они так и будут мучиться? Я помогу им. Возьму листок бумаги или листик дерева, лежащий на земле, и переверну насекомых, пусть бегут своей дорогой (воспитатель берет листок и помогает воспитанникам перевернуться). Как обрадовались жуки помощи! Побежали по траве к своим детям, к маме, папе. Молодцы, ребята, превращайтесь обратно в людей! Посмотрите, перед вами лежат перевернутые жуки (картонные). Поищите их по всей комнате, помогите им перевернуться, а затем отнесите в «траву, кусты» (например, на подоконник, где стоят комнатные цветы, или на зеленый лист бумаги — «поляну</a:t>
            </a:r>
            <a:r>
              <a:rPr lang="ru-RU" sz="1400" dirty="0" smtClean="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79258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132856"/>
            <a:ext cx="8229600" cy="4464496"/>
          </a:xfrm>
        </p:spPr>
        <p:txBody>
          <a:bodyPr/>
          <a:lstStyle/>
          <a:p>
            <a:pPr marL="0" indent="0">
              <a:buNone/>
            </a:pPr>
            <a:r>
              <a:rPr lang="ru-RU" sz="1400" u="sng" dirty="0" smtClean="0">
                <a:latin typeface="Times New Roman" panose="02020603050405020304" pitchFamily="18" charset="0"/>
                <a:cs typeface="Times New Roman" panose="02020603050405020304" pitchFamily="18" charset="0"/>
              </a:rPr>
              <a:t>«Люди </a:t>
            </a:r>
            <a:r>
              <a:rPr lang="ru-RU" sz="1400" u="sng" dirty="0">
                <a:latin typeface="Times New Roman" panose="02020603050405020304" pitchFamily="18" charset="0"/>
                <a:cs typeface="Times New Roman" panose="02020603050405020304" pitchFamily="18" charset="0"/>
              </a:rPr>
              <a:t>и божьи </a:t>
            </a:r>
            <a:r>
              <a:rPr lang="ru-RU" sz="1400" u="sng" dirty="0" smtClean="0">
                <a:latin typeface="Times New Roman" panose="02020603050405020304" pitchFamily="18" charset="0"/>
                <a:cs typeface="Times New Roman" panose="02020603050405020304" pitchFamily="18" charset="0"/>
              </a:rPr>
              <a:t>коровки»</a:t>
            </a:r>
            <a:endParaRPr lang="ru-RU" sz="1400" u="sng" dirty="0">
              <a:latin typeface="Times New Roman" panose="02020603050405020304" pitchFamily="18" charset="0"/>
              <a:cs typeface="Times New Roman" panose="02020603050405020304" pitchFamily="18" charset="0"/>
            </a:endParaRPr>
          </a:p>
          <a:p>
            <a:pPr marL="0" indent="0">
              <a:buNone/>
            </a:pPr>
            <a:r>
              <a:rPr lang="ru-RU" sz="1400" dirty="0">
                <a:latin typeface="Times New Roman" panose="02020603050405020304" pitchFamily="18" charset="0"/>
                <a:cs typeface="Times New Roman" panose="02020603050405020304" pitchFamily="18" charset="0"/>
              </a:rPr>
              <a:t>Воспитатель и дети разрисовывают заранее приготовленные эмблемы с контурным изображением божьих коровок, закрепляют их на своей одежде. Взрослый предлагает поиграть в игру «Привет, божья коровка!». Все обнимаются друг с другом, «шевелят» усиками (пальцами, приставленными ко лбу) и говорят: «Привет, божья коровка Лариса! Привет, божья коровка Саша!» Дети делятся на две команды, например: девочки и мальчики. Воспитатель руководит игрой, давая задания, и сам демонстрирует игровые действия: «Сейчас божьи коровки-девочки присядут на куст (ковер, траву...). А божьи коровки-мальчики превратятся в людей. Божьи коровки-девочки ползают по веткам, едят тлю, пьют росу с листьев, греются на солнце, наслаждаются свежим воздухом. Вот проехала машина, оставив после себя выхлопные газы. Божьим коровкам стало трудно дышать, но подул свежий ветер, и они вновь почувствовали себя хорошо! Всем захотелось спать: заползем под листочки (под покрывала, большие платки...), поспим, отдохнем. А вот гуляют люди-мальчики. Вдруг они заметили на ветках куста божьих коровок, подошли к ним поближе. А божьи коровки-девочки испугались: «Кто это такой большой к нам приближается? Страшно! Это — люди». А люди говорят: «Не бойтесь, божьи коровки, мы вас не тронем, только посмотрим, какие вы, и пойдем по своим делам, а вы занимайтесь своими!» (пусть дети повторят эти слова). И люди ушли, а жучки почувствовали себя весело и спокойно. А теперь девочки превращаются в людей, а мальчики — в божьих коровок». (</a:t>
            </a:r>
            <a:r>
              <a:rPr lang="ru-RU" sz="1400" dirty="0" smtClean="0">
                <a:latin typeface="Times New Roman" panose="02020603050405020304" pitchFamily="18" charset="0"/>
                <a:cs typeface="Times New Roman" panose="02020603050405020304" pitchFamily="18" charset="0"/>
              </a:rPr>
              <a:t>Игра-тренинг проводится со </a:t>
            </a:r>
            <a:r>
              <a:rPr lang="ru-RU" sz="1400" dirty="0">
                <a:latin typeface="Times New Roman" panose="02020603050405020304" pitchFamily="18" charset="0"/>
                <a:cs typeface="Times New Roman" panose="02020603050405020304" pitchFamily="18" charset="0"/>
              </a:rPr>
              <a:t>сменой ролей.) Можно провести аналогичную игру «Люди и дождевые червяки», «Люди и воробьи». </a:t>
            </a:r>
          </a:p>
        </p:txBody>
      </p:sp>
    </p:spTree>
    <p:extLst>
      <p:ext uri="{BB962C8B-B14F-4D97-AF65-F5344CB8AC3E}">
        <p14:creationId xmlns:p14="http://schemas.microsoft.com/office/powerpoint/2010/main" xmlns="" val="1864866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a:off x="395536" y="1772816"/>
            <a:ext cx="8229600" cy="1860798"/>
          </a:xfrm>
        </p:spPr>
        <p:txBody>
          <a:bodyPr/>
          <a:lstStyle/>
          <a:p>
            <a:r>
              <a:rPr lang="ru-RU" dirty="0" smtClean="0">
                <a:latin typeface="Times New Roman" panose="02020603050405020304" pitchFamily="18" charset="0"/>
                <a:cs typeface="Times New Roman" panose="02020603050405020304" pitchFamily="18" charset="0"/>
              </a:rPr>
              <a:t>Дидактические игры</a:t>
            </a:r>
            <a:br>
              <a:rPr lang="ru-RU" dirty="0" smtClean="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95536" y="3717032"/>
            <a:ext cx="8229600" cy="2769171"/>
          </a:xfrm>
        </p:spPr>
        <p:txBody>
          <a:bodyPr/>
          <a:lstStyle/>
          <a:p>
            <a:pPr marL="0" indent="0">
              <a:buNone/>
            </a:pPr>
            <a:r>
              <a:rPr lang="ru-RU" sz="1400" dirty="0">
                <a:latin typeface="Times New Roman" panose="02020603050405020304" pitchFamily="18" charset="0"/>
                <a:cs typeface="Times New Roman" panose="02020603050405020304" pitchFamily="18" charset="0"/>
              </a:rPr>
              <a:t>В ознакомлении с природой особое место занимают </a:t>
            </a:r>
            <a:r>
              <a:rPr lang="ru-RU" sz="1400" b="1" dirty="0">
                <a:latin typeface="Times New Roman" panose="02020603050405020304" pitchFamily="18" charset="0"/>
                <a:cs typeface="Times New Roman" panose="02020603050405020304" pitchFamily="18" charset="0"/>
              </a:rPr>
              <a:t>дидактические игры</a:t>
            </a:r>
            <a:r>
              <a:rPr lang="ru-RU" sz="1400" dirty="0">
                <a:latin typeface="Times New Roman" panose="02020603050405020304" pitchFamily="18" charset="0"/>
                <a:cs typeface="Times New Roman" panose="02020603050405020304" pitchFamily="18" charset="0"/>
              </a:rPr>
              <a:t>. Решая задачи, поставленные в дидактической игре, ребенок учится вычленять отдельные признаки предметов, явлений, сравнивать их, группировать, классифицировать по определенным общим признакам. Дети учатся рассуждать, делать выводы, обобщения, при этом тренируется их внимание, память, произвольное восприятие. При решении игровой задачи часто нужно объяснить свои действия, а это способствует развитию речи детей. Дидактические игры учат детей применять имеющиеся знания в новых условиях, активизируют разнообразные умственные процессы, способствуют воспитанию умения играть вместе. Игры дают возможность детям оперировать самими предметами природы, сравнивая их, отмечать изменения отдельных внешних признаков.</a:t>
            </a:r>
          </a:p>
          <a:p>
            <a:endParaRPr lang="ru-RU" sz="1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132856"/>
            <a:ext cx="8229600" cy="3993307"/>
          </a:xfrm>
        </p:spPr>
        <p:txBody>
          <a:bodyPr/>
          <a:lstStyle/>
          <a:p>
            <a:pPr marL="0" indent="0">
              <a:buNone/>
            </a:pPr>
            <a:r>
              <a:rPr lang="ru-RU" sz="1400" u="sng" dirty="0">
                <a:latin typeface="Times New Roman" panose="02020603050405020304" pitchFamily="18" charset="0"/>
                <a:cs typeface="Times New Roman" panose="02020603050405020304" pitchFamily="18" charset="0"/>
              </a:rPr>
              <a:t>«Природные» человечки</a:t>
            </a:r>
          </a:p>
          <a:p>
            <a:pPr marL="0" indent="0">
              <a:buNone/>
            </a:pPr>
            <a:r>
              <a:rPr lang="ru-RU" sz="1400" dirty="0">
                <a:latin typeface="Times New Roman" panose="02020603050405020304" pitchFamily="18" charset="0"/>
                <a:cs typeface="Times New Roman" panose="02020603050405020304" pitchFamily="18" charset="0"/>
              </a:rPr>
              <a:t>Понадобится разнообразный природный материал:</a:t>
            </a:r>
          </a:p>
          <a:p>
            <a:pPr marL="0" indent="0">
              <a:buNone/>
            </a:pPr>
            <a:r>
              <a:rPr lang="ru-RU" sz="1400" dirty="0">
                <a:latin typeface="Times New Roman" panose="02020603050405020304" pitchFamily="18" charset="0"/>
                <a:cs typeface="Times New Roman" panose="02020603050405020304" pitchFamily="18" charset="0"/>
              </a:rPr>
              <a:t>• семена, плоды, камни, палочки, сучки, листья и т. п.;</a:t>
            </a:r>
          </a:p>
          <a:p>
            <a:pPr marL="0" indent="0">
              <a:buNone/>
            </a:pPr>
            <a:r>
              <a:rPr lang="ru-RU" sz="1400" dirty="0">
                <a:latin typeface="Times New Roman" panose="02020603050405020304" pitchFamily="18" charset="0"/>
                <a:cs typeface="Times New Roman" panose="02020603050405020304" pitchFamily="18" charset="0"/>
              </a:rPr>
              <a:t>• небольшие банки или коробки (для каждого участника);</a:t>
            </a:r>
          </a:p>
          <a:p>
            <a:pPr marL="0" indent="0">
              <a:buNone/>
            </a:pPr>
            <a:r>
              <a:rPr lang="ru-RU" sz="1400" dirty="0">
                <a:latin typeface="Times New Roman" panose="02020603050405020304" pitchFamily="18" charset="0"/>
                <a:cs typeface="Times New Roman" panose="02020603050405020304" pitchFamily="18" charset="0"/>
              </a:rPr>
              <a:t>• кусочки пластилина.</a:t>
            </a:r>
          </a:p>
          <a:p>
            <a:pPr marL="0" indent="0">
              <a:buNone/>
            </a:pPr>
            <a:r>
              <a:rPr lang="ru-RU" sz="1400" dirty="0">
                <a:latin typeface="Times New Roman" panose="02020603050405020304" pitchFamily="18" charset="0"/>
                <a:cs typeface="Times New Roman" panose="02020603050405020304" pitchFamily="18" charset="0"/>
              </a:rPr>
              <a:t>Воспитатель предлагает детям выложить на полу или на столе человечка из любого природного материала. Его части тела можно соединить при помощи пластилина. Вариант задания: использовать только один вид плодов. (Получится Каштановый человечек, Тыквенный, Арбузный.) Далее педагог спрашивает: «А как зовут человечков? Сообщите им ваше имя. Что бы вы сделали, если бы превратились в такое маленькое существо? Как вы думаете, что ему нравится (не нравится) в людях? Попробуйте дать жизнь Травяному человечку, человечку из коры, Песочному, Каменному человечку».</a:t>
            </a:r>
          </a:p>
          <a:p>
            <a:pPr marL="0" indent="0">
              <a:buNone/>
            </a:pPr>
            <a:r>
              <a:rPr lang="ru-RU" sz="1400" dirty="0">
                <a:latin typeface="Times New Roman" panose="02020603050405020304" pitchFamily="18" charset="0"/>
                <a:cs typeface="Times New Roman" panose="02020603050405020304" pitchFamily="18" charset="0"/>
              </a:rPr>
              <a:t>Пусть дети поселят своего человечка в любом месте </a:t>
            </a:r>
            <a:r>
              <a:rPr lang="ru-RU" sz="1400" dirty="0" smtClean="0">
                <a:latin typeface="Times New Roman" panose="02020603050405020304" pitchFamily="18" charset="0"/>
                <a:cs typeface="Times New Roman" panose="02020603050405020304" pitchFamily="18" charset="0"/>
              </a:rPr>
              <a:t>природного или </a:t>
            </a:r>
            <a:r>
              <a:rPr lang="ru-RU" sz="1400" dirty="0">
                <a:latin typeface="Times New Roman" panose="02020603050405020304" pitchFamily="18" charset="0"/>
                <a:cs typeface="Times New Roman" panose="02020603050405020304" pitchFamily="18" charset="0"/>
              </a:rPr>
              <a:t>живого уголка, в ландшафтном садике.</a:t>
            </a:r>
          </a:p>
          <a:p>
            <a:pPr marL="0" indent="0">
              <a:buNone/>
            </a:pPr>
            <a:r>
              <a:rPr lang="ru-RU" sz="1400" dirty="0">
                <a:latin typeface="Times New Roman" panose="02020603050405020304" pitchFamily="18" charset="0"/>
                <a:cs typeface="Times New Roman" panose="02020603050405020304" pitchFamily="18" charset="0"/>
              </a:rPr>
              <a:t> </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27595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467544" y="2348880"/>
            <a:ext cx="8229600" cy="5085184"/>
          </a:xfrm>
        </p:spPr>
        <p:txBody>
          <a:bodyPr/>
          <a:lstStyle/>
          <a:p>
            <a:pPr marL="0" indent="0" algn="ctr">
              <a:buNone/>
            </a:pPr>
            <a:r>
              <a:rPr lang="ru-RU" sz="4400" dirty="0" smtClean="0">
                <a:latin typeface="Times New Roman" panose="02020603050405020304" pitchFamily="18" charset="0"/>
                <a:cs typeface="Times New Roman" panose="02020603050405020304" pitchFamily="18" charset="0"/>
              </a:rPr>
              <a:t>Экологические сказки</a:t>
            </a:r>
          </a:p>
          <a:p>
            <a:pPr marL="0" indent="0">
              <a:buNone/>
            </a:pPr>
            <a:r>
              <a:rPr lang="ru-RU" sz="1400" dirty="0">
                <a:latin typeface="Times New Roman" panose="02020603050405020304" pitchFamily="18" charset="0"/>
                <a:cs typeface="Times New Roman" panose="02020603050405020304" pitchFamily="18" charset="0"/>
              </a:rPr>
              <a:t>Экологические сказки предназначены для детей </a:t>
            </a:r>
            <a:r>
              <a:rPr lang="ru-RU" sz="1400" dirty="0" smtClean="0">
                <a:latin typeface="Times New Roman" panose="02020603050405020304" pitchFamily="18" charset="0"/>
                <a:cs typeface="Times New Roman" panose="02020603050405020304" pitchFamily="18" charset="0"/>
              </a:rPr>
              <a:t>любого возраста. </a:t>
            </a:r>
            <a:r>
              <a:rPr lang="ru-RU" sz="1400" dirty="0">
                <a:latin typeface="Times New Roman" panose="02020603050405020304" pitchFamily="18" charset="0"/>
                <a:cs typeface="Times New Roman" panose="02020603050405020304" pitchFamily="18" charset="0"/>
              </a:rPr>
              <a:t>Цель данных сказок – научить бережно относиться к природным </a:t>
            </a:r>
            <a:r>
              <a:rPr lang="ru-RU" sz="1400" dirty="0" smtClean="0">
                <a:latin typeface="Times New Roman" panose="02020603050405020304" pitchFamily="18" charset="0"/>
                <a:cs typeface="Times New Roman" panose="02020603050405020304" pitchFamily="18" charset="0"/>
              </a:rPr>
              <a:t>ресурсам, </a:t>
            </a:r>
            <a:r>
              <a:rPr lang="ru-RU" sz="1400" dirty="0">
                <a:latin typeface="Times New Roman" panose="02020603050405020304" pitchFamily="18" charset="0"/>
                <a:cs typeface="Times New Roman" panose="02020603050405020304" pitchFamily="18" charset="0"/>
              </a:rPr>
              <a:t>научить любить свой </a:t>
            </a:r>
            <a:r>
              <a:rPr lang="ru-RU" sz="1400" dirty="0" smtClean="0">
                <a:latin typeface="Times New Roman" panose="02020603050405020304" pitchFamily="18" charset="0"/>
                <a:cs typeface="Times New Roman" panose="02020603050405020304" pitchFamily="18" charset="0"/>
              </a:rPr>
              <a:t>край.</a:t>
            </a:r>
          </a:p>
          <a:p>
            <a:pPr marL="0" indent="0">
              <a:buNone/>
            </a:pPr>
            <a:r>
              <a:rPr lang="ru-RU" sz="1400" dirty="0">
                <a:latin typeface="Times New Roman" panose="02020603050405020304" pitchFamily="18" charset="0"/>
                <a:cs typeface="Times New Roman" panose="02020603050405020304" pitchFamily="18" charset="0"/>
              </a:rPr>
              <a:t>Именно </a:t>
            </a:r>
            <a:r>
              <a:rPr lang="ru-RU" sz="1400" dirty="0" smtClean="0">
                <a:latin typeface="Times New Roman" panose="02020603050405020304" pitchFamily="18" charset="0"/>
                <a:cs typeface="Times New Roman" panose="02020603050405020304" pitchFamily="18" charset="0"/>
              </a:rPr>
              <a:t>сказки позволяют </a:t>
            </a:r>
            <a:r>
              <a:rPr lang="ru-RU" sz="1400" dirty="0">
                <a:latin typeface="Times New Roman" panose="02020603050405020304" pitchFamily="18" charset="0"/>
                <a:cs typeface="Times New Roman" panose="02020603050405020304" pitchFamily="18" charset="0"/>
              </a:rPr>
              <a:t>решать многие педагогические задачи, касающиеся формирования выразительности речи ребенка, интеллектуального и художественно-эстетического воспитания. Участвуя в театрализованных играх, дети становятся участниками разных событий из жизни людей, животных, растений, что дает им возможность глубже познать окружающий мир.</a:t>
            </a:r>
            <a:endParaRPr lang="ru-RU" sz="1400" dirty="0" smtClean="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3806710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916832"/>
            <a:ext cx="8229600" cy="4680520"/>
          </a:xfrm>
        </p:spPr>
        <p:txBody>
          <a:bodyPr/>
          <a:lstStyle/>
          <a:p>
            <a:pPr marL="0" indent="0">
              <a:buNone/>
            </a:pPr>
            <a:r>
              <a:rPr lang="ru-RU" sz="1100" b="1" u="sng" dirty="0" smtClean="0">
                <a:latin typeface="Times New Roman" panose="02020603050405020304" pitchFamily="18" charset="0"/>
                <a:cs typeface="Times New Roman" panose="02020603050405020304" pitchFamily="18" charset="0"/>
              </a:rPr>
              <a:t>«Сила </a:t>
            </a:r>
            <a:r>
              <a:rPr lang="ru-RU" sz="1100" b="1" u="sng" dirty="0">
                <a:latin typeface="Times New Roman" panose="02020603050405020304" pitchFamily="18" charset="0"/>
                <a:cs typeface="Times New Roman" panose="02020603050405020304" pitchFamily="18" charset="0"/>
              </a:rPr>
              <a:t>Дождя и </a:t>
            </a:r>
            <a:r>
              <a:rPr lang="ru-RU" sz="1100" b="1" u="sng" dirty="0" smtClean="0">
                <a:latin typeface="Times New Roman" panose="02020603050405020304" pitchFamily="18" charset="0"/>
                <a:cs typeface="Times New Roman" panose="02020603050405020304" pitchFamily="18" charset="0"/>
              </a:rPr>
              <a:t>Дружбы» </a:t>
            </a:r>
            <a:r>
              <a:rPr lang="ru-RU" sz="1100" b="1" u="sng" dirty="0">
                <a:latin typeface="Times New Roman" panose="02020603050405020304" pitchFamily="18" charset="0"/>
                <a:cs typeface="Times New Roman" panose="02020603050405020304" pitchFamily="18" charset="0"/>
              </a:rPr>
              <a:t>(сказка о живительной силе воды)</a:t>
            </a:r>
          </a:p>
          <a:p>
            <a:pPr marL="0" indent="0">
              <a:buNone/>
            </a:pPr>
            <a:r>
              <a:rPr lang="ru-RU" sz="1100" dirty="0">
                <a:latin typeface="Times New Roman" panose="02020603050405020304" pitchFamily="18" charset="0"/>
                <a:cs typeface="Times New Roman" panose="02020603050405020304" pitchFamily="18" charset="0"/>
              </a:rPr>
              <a:t>Над лужайкой кружила встревоженная Пчёлка.</a:t>
            </a:r>
          </a:p>
          <a:p>
            <a:pPr marL="0" indent="0">
              <a:buNone/>
            </a:pPr>
            <a:r>
              <a:rPr lang="ru-RU" sz="1100" dirty="0">
                <a:latin typeface="Times New Roman" panose="02020603050405020304" pitchFamily="18" charset="0"/>
                <a:cs typeface="Times New Roman" panose="02020603050405020304" pitchFamily="18" charset="0"/>
              </a:rPr>
              <a:t>- Как ж-ж-же быть? Дож-ж-</a:t>
            </a:r>
            <a:r>
              <a:rPr lang="ru-RU" sz="1100" dirty="0" err="1">
                <a:latin typeface="Times New Roman" panose="02020603050405020304" pitchFamily="18" charset="0"/>
                <a:cs typeface="Times New Roman" panose="02020603050405020304" pitchFamily="18" charset="0"/>
              </a:rPr>
              <a:t>ждя</a:t>
            </a:r>
            <a:r>
              <a:rPr lang="ru-RU" sz="1100" dirty="0">
                <a:latin typeface="Times New Roman" panose="02020603050405020304" pitchFamily="18" charset="0"/>
                <a:cs typeface="Times New Roman" panose="02020603050405020304" pitchFamily="18" charset="0"/>
              </a:rPr>
              <a:t>  нет уж-ж-же много дней.</a:t>
            </a:r>
          </a:p>
          <a:p>
            <a:pPr marL="0" indent="0">
              <a:buNone/>
            </a:pPr>
            <a:r>
              <a:rPr lang="ru-RU" sz="1100" dirty="0">
                <a:latin typeface="Times New Roman" panose="02020603050405020304" pitchFamily="18" charset="0"/>
                <a:cs typeface="Times New Roman" panose="02020603050405020304" pitchFamily="18" charset="0"/>
              </a:rPr>
              <a:t>Она оглядела лужайку. Понуро опустили свои головки колокольчики.  Ромашки сложили белоснежные лепестки. С надеждой глядели в небо поникшие травы. Невесело переговаривались между собой берёзки и рябинки. Их листочки постепенно из нежно-зелёных превращались в грязно-серые, желтели на глазах. Тяжело стало Жучкам, Стрекозам, Пчёлкам и Бабочкам. Изнывали от жары в своих тёплых шубах, прячась в норы, и не обращая друг на друга внимания, Заяц, Лиса и Волк. А Дедушка Медведь забрался в тенистый малинник, чтобы хоть там спастись от палящего солнца.</a:t>
            </a:r>
          </a:p>
          <a:p>
            <a:pPr marL="0" indent="0">
              <a:buNone/>
            </a:pPr>
            <a:r>
              <a:rPr lang="ru-RU" sz="1100" dirty="0">
                <a:latin typeface="Times New Roman" panose="02020603050405020304" pitchFamily="18" charset="0"/>
                <a:cs typeface="Times New Roman" panose="02020603050405020304" pitchFamily="18" charset="0"/>
              </a:rPr>
              <a:t> Надоела жара. А Дождя всё не было.</a:t>
            </a:r>
          </a:p>
          <a:p>
            <a:pPr marL="0" indent="0">
              <a:buNone/>
            </a:pPr>
            <a:r>
              <a:rPr lang="ru-RU" sz="1100" dirty="0">
                <a:latin typeface="Times New Roman" panose="02020603050405020304" pitchFamily="18" charset="0"/>
                <a:cs typeface="Times New Roman" panose="02020603050405020304" pitchFamily="18" charset="0"/>
              </a:rPr>
              <a:t>- Дедушка Медведь, - прожужжала Пчёлка, - </a:t>
            </a:r>
            <a:r>
              <a:rPr lang="ru-RU" sz="1100" dirty="0" err="1">
                <a:latin typeface="Times New Roman" panose="02020603050405020304" pitchFamily="18" charset="0"/>
                <a:cs typeface="Times New Roman" panose="02020603050405020304" pitchFamily="18" charset="0"/>
              </a:rPr>
              <a:t>подскаж</a:t>
            </a:r>
            <a:r>
              <a:rPr lang="ru-RU" sz="1100" dirty="0">
                <a:latin typeface="Times New Roman" panose="02020603050405020304" pitchFamily="18" charset="0"/>
                <a:cs typeface="Times New Roman" panose="02020603050405020304" pitchFamily="18" charset="0"/>
              </a:rPr>
              <a:t>-ж-</a:t>
            </a:r>
            <a:r>
              <a:rPr lang="ru-RU" sz="1100" dirty="0" err="1">
                <a:latin typeface="Times New Roman" panose="02020603050405020304" pitchFamily="18" charset="0"/>
                <a:cs typeface="Times New Roman" panose="02020603050405020304" pitchFamily="18" charset="0"/>
              </a:rPr>
              <a:t>жи</a:t>
            </a:r>
            <a:r>
              <a:rPr lang="ru-RU" sz="1100" dirty="0">
                <a:latin typeface="Times New Roman" panose="02020603050405020304" pitchFamily="18" charset="0"/>
                <a:cs typeface="Times New Roman" panose="02020603050405020304" pitchFamily="18" charset="0"/>
              </a:rPr>
              <a:t>, как быть. Нет спасения от ж-ж-жары. Дож-ж-</a:t>
            </a:r>
            <a:r>
              <a:rPr lang="ru-RU" sz="1100" dirty="0" err="1">
                <a:latin typeface="Times New Roman" panose="02020603050405020304" pitchFamily="18" charset="0"/>
                <a:cs typeface="Times New Roman" panose="02020603050405020304" pitchFamily="18" charset="0"/>
              </a:rPr>
              <a:t>ждик</a:t>
            </a:r>
            <a:r>
              <a:rPr lang="ru-RU" sz="1100" dirty="0">
                <a:latin typeface="Times New Roman" panose="02020603050405020304" pitchFamily="18" charset="0"/>
                <a:cs typeface="Times New Roman" panose="02020603050405020304" pitchFamily="18" charset="0"/>
              </a:rPr>
              <a:t>, наверное, забыл про нашу луж-ж-</a:t>
            </a:r>
            <a:r>
              <a:rPr lang="ru-RU" sz="1100" dirty="0" err="1">
                <a:latin typeface="Times New Roman" panose="02020603050405020304" pitchFamily="18" charset="0"/>
                <a:cs typeface="Times New Roman" panose="02020603050405020304" pitchFamily="18" charset="0"/>
              </a:rPr>
              <a:t>жайку</a:t>
            </a:r>
            <a:r>
              <a:rPr lang="ru-RU" sz="1100" dirty="0">
                <a:latin typeface="Times New Roman" panose="02020603050405020304" pitchFamily="18" charset="0"/>
                <a:cs typeface="Times New Roman" panose="02020603050405020304" pitchFamily="18" charset="0"/>
              </a:rPr>
              <a:t>.</a:t>
            </a:r>
          </a:p>
          <a:p>
            <a:pPr marL="0" indent="0">
              <a:buNone/>
            </a:pPr>
            <a:r>
              <a:rPr lang="ru-RU" sz="1100" dirty="0">
                <a:latin typeface="Times New Roman" panose="02020603050405020304" pitchFamily="18" charset="0"/>
                <a:cs typeface="Times New Roman" panose="02020603050405020304" pitchFamily="18" charset="0"/>
              </a:rPr>
              <a:t>- А ты найди вольный Ветер- ветерок, - ответил старый мудрый Медведь, - он гуляет по всему миру, знает обо всём, что делается на свете. Он поможет.</a:t>
            </a:r>
          </a:p>
          <a:p>
            <a:pPr marL="0" indent="0">
              <a:buNone/>
            </a:pPr>
            <a:r>
              <a:rPr lang="ru-RU" sz="1100" dirty="0">
                <a:latin typeface="Times New Roman" panose="02020603050405020304" pitchFamily="18" charset="0"/>
                <a:cs typeface="Times New Roman" panose="02020603050405020304" pitchFamily="18" charset="0"/>
              </a:rPr>
              <a:t>Полетела Пчёлка на поиски Ветерка.</a:t>
            </a:r>
          </a:p>
          <a:p>
            <a:pPr marL="0" indent="0">
              <a:buNone/>
            </a:pPr>
            <a:r>
              <a:rPr lang="ru-RU" sz="1100" dirty="0">
                <a:latin typeface="Times New Roman" panose="02020603050405020304" pitchFamily="18" charset="0"/>
                <a:cs typeface="Times New Roman" panose="02020603050405020304" pitchFamily="18" charset="0"/>
              </a:rPr>
              <a:t>А тот озорничал в это время в дальних странах. Еле-еле нашла его Пчёлка, рассказала о беде. Поспешили они на забытую Дождиком  лужайку, а по пути прихватили с собой лёгкое Облачко, отдыхающее на небосводе. Не сразу поняло Облачко, почему потревожили его Пчёлка и Ветерок. А когда увидело засыхающие леса, поля, луга, несчастных животных, заволновалось:</a:t>
            </a:r>
          </a:p>
          <a:p>
            <a:pPr marL="0" indent="0">
              <a:buNone/>
            </a:pPr>
            <a:r>
              <a:rPr lang="ru-RU" sz="1100" dirty="0">
                <a:latin typeface="Times New Roman" panose="02020603050405020304" pitchFamily="18" charset="0"/>
                <a:cs typeface="Times New Roman" panose="02020603050405020304" pitchFamily="18" charset="0"/>
              </a:rPr>
              <a:t>- Помогу лужайке и её обитателям!</a:t>
            </a:r>
          </a:p>
          <a:p>
            <a:pPr marL="0" indent="0">
              <a:buNone/>
            </a:pPr>
            <a:r>
              <a:rPr lang="ru-RU" sz="1100" dirty="0">
                <a:latin typeface="Times New Roman" panose="02020603050405020304" pitchFamily="18" charset="0"/>
                <a:cs typeface="Times New Roman" panose="02020603050405020304" pitchFamily="18" charset="0"/>
              </a:rPr>
              <a:t>Нахмурилось Облачко и превратилось…в  дождевую Тучку. Тучка начала раздуваться, застилая собой всё небо.</a:t>
            </a:r>
          </a:p>
          <a:p>
            <a:pPr marL="0" indent="0">
              <a:buNone/>
            </a:pPr>
            <a:r>
              <a:rPr lang="ru-RU" sz="1100" dirty="0">
                <a:latin typeface="Times New Roman" panose="02020603050405020304" pitchFamily="18" charset="0"/>
                <a:cs typeface="Times New Roman" panose="02020603050405020304" pitchFamily="18" charset="0"/>
              </a:rPr>
              <a:t> Дулась – дулась, пока не разразилась тёплым летним Дождём.</a:t>
            </a:r>
          </a:p>
          <a:p>
            <a:pPr marL="0" indent="0">
              <a:buNone/>
            </a:pPr>
            <a:r>
              <a:rPr lang="ru-RU" sz="1100" dirty="0">
                <a:latin typeface="Times New Roman" panose="02020603050405020304" pitchFamily="18" charset="0"/>
                <a:cs typeface="Times New Roman" panose="02020603050405020304" pitchFamily="18" charset="0"/>
              </a:rPr>
              <a:t>Дождик лихо отплясывал по ожившей лужайке. Он шёл по Земле, и всё вокруг</a:t>
            </a:r>
          </a:p>
          <a:p>
            <a:pPr marL="0" indent="0">
              <a:buNone/>
            </a:pPr>
            <a:r>
              <a:rPr lang="ru-RU" sz="1100" dirty="0">
                <a:latin typeface="Times New Roman" panose="02020603050405020304" pitchFamily="18" charset="0"/>
                <a:cs typeface="Times New Roman" panose="02020603050405020304" pitchFamily="18" charset="0"/>
              </a:rPr>
              <a:t>питалось ВОДОЙ, сверкало, радовалось, пело ГИМН ДОЖДЮ И ДРУЖБЕ.</a:t>
            </a:r>
          </a:p>
          <a:p>
            <a:pPr marL="0" indent="0">
              <a:buNone/>
            </a:pPr>
            <a:r>
              <a:rPr lang="ru-RU" sz="1100" dirty="0">
                <a:latin typeface="Times New Roman" panose="02020603050405020304" pitchFamily="18" charset="0"/>
                <a:cs typeface="Times New Roman" panose="02020603050405020304" pitchFamily="18" charset="0"/>
              </a:rPr>
              <a:t>А Пчёлка, довольная и счастливая, в это время сидела под широким листом Одуванчика и думала о ЖИВИТЕЛЬНОЙ СИЛЕ ВОДЫ  и о том, что часто мы не ценим этот удивительный дар природы.</a:t>
            </a:r>
          </a:p>
          <a:p>
            <a:pPr marL="0" indent="0">
              <a:buNone/>
            </a:pPr>
            <a:endParaRPr lang="ru-RU" sz="1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45852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844824"/>
            <a:ext cx="8229600" cy="5013176"/>
          </a:xfrm>
        </p:spPr>
        <p:txBody>
          <a:bodyPr/>
          <a:lstStyle/>
          <a:p>
            <a:pPr marL="0" indent="0">
              <a:buNone/>
            </a:pPr>
            <a:r>
              <a:rPr lang="ru-RU" sz="1400" b="1" u="sng" dirty="0" smtClean="0">
                <a:latin typeface="Times New Roman" panose="02020603050405020304" pitchFamily="18" charset="0"/>
                <a:cs typeface="Times New Roman" panose="02020603050405020304" pitchFamily="18" charset="0"/>
              </a:rPr>
              <a:t>«История </a:t>
            </a:r>
            <a:r>
              <a:rPr lang="ru-RU" sz="1400" b="1" u="sng" dirty="0">
                <a:latin typeface="Times New Roman" panose="02020603050405020304" pitchFamily="18" charset="0"/>
                <a:cs typeface="Times New Roman" panose="02020603050405020304" pitchFamily="18" charset="0"/>
              </a:rPr>
              <a:t>Маленького </a:t>
            </a:r>
            <a:r>
              <a:rPr lang="ru-RU" sz="1400" b="1" u="sng" dirty="0" smtClean="0">
                <a:latin typeface="Times New Roman" panose="02020603050405020304" pitchFamily="18" charset="0"/>
                <a:cs typeface="Times New Roman" panose="02020603050405020304" pitchFamily="18" charset="0"/>
              </a:rPr>
              <a:t>Лягушонка» </a:t>
            </a:r>
            <a:r>
              <a:rPr lang="ru-RU" sz="1400" b="1" u="sng" dirty="0">
                <a:latin typeface="Times New Roman" panose="02020603050405020304" pitchFamily="18" charset="0"/>
                <a:cs typeface="Times New Roman" panose="02020603050405020304" pitchFamily="18" charset="0"/>
              </a:rPr>
              <a:t>(добрая сказка о круговороте воды в природе)</a:t>
            </a:r>
          </a:p>
          <a:p>
            <a:pPr marL="0" indent="0">
              <a:buNone/>
            </a:pPr>
            <a:r>
              <a:rPr lang="ru-RU" sz="1400" dirty="0">
                <a:latin typeface="Times New Roman" panose="02020603050405020304" pitchFamily="18" charset="0"/>
                <a:cs typeface="Times New Roman" panose="02020603050405020304" pitchFamily="18" charset="0"/>
              </a:rPr>
              <a:t>Маленький Лягушонок скучал. Все Лягушки вокруг были взрослыми, и ему не с кем было играть. Сейчас он лежал на широком листе речной лилии и внимательно смотрел в небо.</a:t>
            </a:r>
          </a:p>
          <a:p>
            <a:pPr marL="0" indent="0">
              <a:buNone/>
            </a:pPr>
            <a:r>
              <a:rPr lang="ru-RU" sz="1400" dirty="0">
                <a:latin typeface="Times New Roman" panose="02020603050405020304" pitchFamily="18" charset="0"/>
                <a:cs typeface="Times New Roman" panose="02020603050405020304" pitchFamily="18" charset="0"/>
              </a:rPr>
              <a:t>- Небо такое синее и живое, словно вода в нашем пруду. Должно быть, это и есть пруд, только наоборот. А раз так, то там наверняка водятся лягушки.</a:t>
            </a:r>
          </a:p>
          <a:p>
            <a:pPr marL="0" indent="0">
              <a:buNone/>
            </a:pPr>
            <a:r>
              <a:rPr lang="ru-RU" sz="1400" dirty="0">
                <a:latin typeface="Times New Roman" panose="02020603050405020304" pitchFamily="18" charset="0"/>
                <a:cs typeface="Times New Roman" panose="02020603050405020304" pitchFamily="18" charset="0"/>
              </a:rPr>
              <a:t>Он вскочил на тоненькие лапки и закричал:</a:t>
            </a:r>
          </a:p>
          <a:p>
            <a:pPr marL="0" indent="0">
              <a:buNone/>
            </a:pPr>
            <a:r>
              <a:rPr lang="ru-RU" sz="1400" dirty="0">
                <a:latin typeface="Times New Roman" panose="02020603050405020304" pitchFamily="18" charset="0"/>
                <a:cs typeface="Times New Roman" panose="02020603050405020304" pitchFamily="18" charset="0"/>
              </a:rPr>
              <a:t>- Эй! Лягушата из небесного пруда! Если вы меня слышите, отзовитесь! Давайте дружить!</a:t>
            </a:r>
          </a:p>
          <a:p>
            <a:pPr marL="0" indent="0">
              <a:buNone/>
            </a:pPr>
            <a:r>
              <a:rPr lang="ru-RU" sz="1400" dirty="0">
                <a:latin typeface="Times New Roman" panose="02020603050405020304" pitchFamily="18" charset="0"/>
                <a:cs typeface="Times New Roman" panose="02020603050405020304" pitchFamily="18" charset="0"/>
              </a:rPr>
              <a:t>Но никто не отозвался.</a:t>
            </a:r>
          </a:p>
          <a:p>
            <a:pPr marL="0" indent="0">
              <a:buNone/>
            </a:pPr>
            <a:r>
              <a:rPr lang="ru-RU" sz="1400" dirty="0">
                <a:latin typeface="Times New Roman" panose="02020603050405020304" pitchFamily="18" charset="0"/>
                <a:cs typeface="Times New Roman" panose="02020603050405020304" pitchFamily="18" charset="0"/>
              </a:rPr>
              <a:t>- Ах, так! – воскликнул Лягушонок. – Вы со мной в прятки играть?! Вот вам!</a:t>
            </a:r>
          </a:p>
          <a:p>
            <a:pPr marL="0" indent="0">
              <a:buNone/>
            </a:pPr>
            <a:r>
              <a:rPr lang="ru-RU" sz="1400" dirty="0">
                <a:latin typeface="Times New Roman" panose="02020603050405020304" pitchFamily="18" charset="0"/>
                <a:cs typeface="Times New Roman" panose="02020603050405020304" pitchFamily="18" charset="0"/>
              </a:rPr>
              <a:t>И он скорчил забавную гримасу.</a:t>
            </a:r>
          </a:p>
          <a:p>
            <a:pPr marL="0" indent="0">
              <a:buNone/>
            </a:pPr>
            <a:r>
              <a:rPr lang="ru-RU" sz="1400" dirty="0">
                <a:latin typeface="Times New Roman" panose="02020603050405020304" pitchFamily="18" charset="0"/>
                <a:cs typeface="Times New Roman" panose="02020603050405020304" pitchFamily="18" charset="0"/>
              </a:rPr>
              <a:t>Мама – Лягушка, неподалёку выслеживающая комара, только рассмеялась.</a:t>
            </a:r>
          </a:p>
          <a:p>
            <a:pPr marL="0" indent="0">
              <a:buNone/>
            </a:pPr>
            <a:r>
              <a:rPr lang="ru-RU" sz="1400" dirty="0">
                <a:latin typeface="Times New Roman" panose="02020603050405020304" pitchFamily="18" charset="0"/>
                <a:cs typeface="Times New Roman" panose="02020603050405020304" pitchFamily="18" charset="0"/>
              </a:rPr>
              <a:t>- Глупыш! Небо ведь не пруд, и там нет лягушат.</a:t>
            </a:r>
          </a:p>
          <a:p>
            <a:pPr marL="0" indent="0">
              <a:buNone/>
            </a:pPr>
            <a:r>
              <a:rPr lang="ru-RU" sz="1400" dirty="0">
                <a:latin typeface="Times New Roman" panose="02020603050405020304" pitchFamily="18" charset="0"/>
                <a:cs typeface="Times New Roman" panose="02020603050405020304" pitchFamily="18" charset="0"/>
              </a:rPr>
              <a:t>- Но ведь с неба  часто капает дождь, а ночью оно темнеет, как и наша вода в пруду. И эти вкусные комары так часто взмывают ввысь!</a:t>
            </a:r>
          </a:p>
          <a:p>
            <a:pPr marL="0" indent="0">
              <a:buNone/>
            </a:pPr>
            <a:r>
              <a:rPr lang="ru-RU" sz="1400" dirty="0">
                <a:latin typeface="Times New Roman" panose="02020603050405020304" pitchFamily="18" charset="0"/>
                <a:cs typeface="Times New Roman" panose="02020603050405020304" pitchFamily="18" charset="0"/>
              </a:rPr>
              <a:t>- Какой ты у меня маленький, - вновь засмеялась Мама. – Комарикам ведь нужно спасаться от нас, вот они и поднимаются в воздух. А вода в нашем пруду в жаркие дни испаряется, поднимается в небо, а потом снова возвращается в наш пруд в виде дождя. Понял, малыш?</a:t>
            </a:r>
          </a:p>
          <a:p>
            <a:pPr marL="0" indent="0">
              <a:buNone/>
            </a:pPr>
            <a:r>
              <a:rPr lang="ru-RU" sz="1400" dirty="0">
                <a:latin typeface="Times New Roman" panose="02020603050405020304" pitchFamily="18" charset="0"/>
                <a:cs typeface="Times New Roman" panose="02020603050405020304" pitchFamily="18" charset="0"/>
              </a:rPr>
              <a:t>- Угу, - кивнул зелёной головкой Лягушонок.</a:t>
            </a:r>
          </a:p>
          <a:p>
            <a:pPr marL="0" indent="0">
              <a:buNone/>
            </a:pPr>
            <a:r>
              <a:rPr lang="ru-RU" sz="1400" dirty="0">
                <a:latin typeface="Times New Roman" panose="02020603050405020304" pitchFamily="18" charset="0"/>
                <a:cs typeface="Times New Roman" panose="02020603050405020304" pitchFamily="18" charset="0"/>
              </a:rPr>
              <a:t>А про себя подумал:</a:t>
            </a:r>
          </a:p>
          <a:p>
            <a:pPr marL="0" indent="0">
              <a:buNone/>
            </a:pPr>
            <a:r>
              <a:rPr lang="ru-RU" sz="1400" dirty="0">
                <a:latin typeface="Times New Roman" panose="02020603050405020304" pitchFamily="18" charset="0"/>
                <a:cs typeface="Times New Roman" panose="02020603050405020304" pitchFamily="18" charset="0"/>
              </a:rPr>
              <a:t>- Всё равно когда-нибудь найду себе друга с неба. Ведь там есть вода! А значит, есть и Лягушата!!!</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164609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916832"/>
            <a:ext cx="8928992" cy="4824536"/>
          </a:xfrm>
        </p:spPr>
        <p:txBody>
          <a:bodyPr/>
          <a:lstStyle/>
          <a:p>
            <a:pPr marL="0" indent="0">
              <a:buNone/>
            </a:pPr>
            <a:r>
              <a:rPr lang="ru-RU" sz="1200" b="1" u="sng" dirty="0" smtClean="0">
                <a:latin typeface="Times New Roman" panose="02020603050405020304" pitchFamily="18" charset="0"/>
                <a:cs typeface="Times New Roman" panose="02020603050405020304" pitchFamily="18" charset="0"/>
              </a:rPr>
              <a:t>«Как человек приручил растения»</a:t>
            </a:r>
            <a:endParaRPr lang="ru-RU" sz="1200" b="1" u="sng" dirty="0">
              <a:latin typeface="Times New Roman" panose="02020603050405020304" pitchFamily="18" charset="0"/>
              <a:cs typeface="Times New Roman" panose="02020603050405020304" pitchFamily="18" charset="0"/>
            </a:endParaRPr>
          </a:p>
          <a:p>
            <a:pPr marL="0" indent="0">
              <a:buNone/>
            </a:pPr>
            <a:r>
              <a:rPr lang="ru-RU" sz="1100" dirty="0">
                <a:latin typeface="Times New Roman" panose="02020603050405020304" pitchFamily="18" charset="0"/>
                <a:cs typeface="Times New Roman" panose="02020603050405020304" pitchFamily="18" charset="0"/>
              </a:rPr>
              <a:t>Давным-давно, когда люди еще не знали, что такое комнатные растения, жил-был Человек. Каждую весну он наслаждался пробуждением растений возле своего дома, каждое лето радовался зеленой листве деревьев и каждой осенью, с грустью наблюдал за тем, как осыпается листва с деревьев и желтеет трава.</a:t>
            </a:r>
          </a:p>
          <a:p>
            <a:pPr marL="0" indent="0">
              <a:buNone/>
            </a:pPr>
            <a:r>
              <a:rPr lang="ru-RU" sz="1100" dirty="0">
                <a:latin typeface="Times New Roman" panose="02020603050405020304" pitchFamily="18" charset="0"/>
                <a:cs typeface="Times New Roman" panose="02020603050405020304" pitchFamily="18" charset="0"/>
              </a:rPr>
              <a:t>Как-то раз, когда лето было уже почти на исходе, Человек понял, что не хочет расставаться с зеленой листвой и решил, что спрячет растения у себя дома, в тепле и уюте.</a:t>
            </a:r>
          </a:p>
          <a:p>
            <a:pPr marL="0" indent="0">
              <a:buNone/>
            </a:pPr>
            <a:r>
              <a:rPr lang="ru-RU" sz="1100" dirty="0">
                <a:latin typeface="Times New Roman" panose="02020603050405020304" pitchFamily="18" charset="0"/>
                <a:cs typeface="Times New Roman" panose="02020603050405020304" pitchFamily="18" charset="0"/>
              </a:rPr>
              <a:t>Пошел Человек к дереву и попросил:</a:t>
            </a:r>
          </a:p>
          <a:p>
            <a:pPr marL="0" indent="0">
              <a:buNone/>
            </a:pPr>
            <a:r>
              <a:rPr lang="ru-RU" sz="1100" dirty="0">
                <a:latin typeface="Times New Roman" panose="02020603050405020304" pitchFamily="18" charset="0"/>
                <a:cs typeface="Times New Roman" panose="02020603050405020304" pitchFamily="18" charset="0"/>
              </a:rPr>
              <a:t>– Дерево, подари мне одну из твоих веточек, я посажу ее у себя дома, и она будет всю зиму радовать меня своими зелеными листочками.</a:t>
            </a:r>
          </a:p>
          <a:p>
            <a:pPr marL="0" indent="0">
              <a:buNone/>
            </a:pPr>
            <a:r>
              <a:rPr lang="ru-RU" sz="1100" dirty="0">
                <a:latin typeface="Times New Roman" panose="02020603050405020304" pitchFamily="18" charset="0"/>
                <a:cs typeface="Times New Roman" panose="02020603050405020304" pitchFamily="18" charset="0"/>
              </a:rPr>
              <a:t>– Бери, – ответило Дерево. – Но помни, что Природа заботится о своих творениях, чтобы они могли радовать тебя, Человек, а сможешь ли ты заменить веточке Природу?</a:t>
            </a:r>
          </a:p>
          <a:p>
            <a:pPr marL="0" indent="0">
              <a:buNone/>
            </a:pPr>
            <a:r>
              <a:rPr lang="ru-RU" sz="1100" dirty="0">
                <a:latin typeface="Times New Roman" panose="02020603050405020304" pitchFamily="18" charset="0"/>
                <a:cs typeface="Times New Roman" panose="02020603050405020304" pitchFamily="18" charset="0"/>
              </a:rPr>
              <a:t>–Я – Человек, я все смогу – ответил Человек, взял веточку и пошел домой.</a:t>
            </a:r>
          </a:p>
          <a:p>
            <a:pPr marL="0" indent="0">
              <a:buNone/>
            </a:pPr>
            <a:r>
              <a:rPr lang="ru-RU" sz="1100" dirty="0">
                <a:latin typeface="Times New Roman" panose="02020603050405020304" pitchFamily="18" charset="0"/>
                <a:cs typeface="Times New Roman" panose="02020603050405020304" pitchFamily="18" charset="0"/>
              </a:rPr>
              <a:t>Пришел Человек домой, выбрал самый красивый горшок, насыпал в него самой лучшей земли, посадил в нее веточку и стал ждать.</a:t>
            </a:r>
          </a:p>
          <a:p>
            <a:pPr marL="0" indent="0">
              <a:buNone/>
            </a:pPr>
            <a:r>
              <a:rPr lang="ru-RU" sz="1100" dirty="0">
                <a:latin typeface="Times New Roman" panose="02020603050405020304" pitchFamily="18" charset="0"/>
                <a:cs typeface="Times New Roman" panose="02020603050405020304" pitchFamily="18" charset="0"/>
              </a:rPr>
              <a:t>Прошел день, другой, но маленькая веточка вместо того, чтобы расти и цвести, стала клониться к земле, увядать и чахнуть.</a:t>
            </a:r>
          </a:p>
          <a:p>
            <a:pPr marL="0" indent="0">
              <a:buNone/>
            </a:pPr>
            <a:r>
              <a:rPr lang="ru-RU" sz="1100" dirty="0">
                <a:latin typeface="Times New Roman" panose="02020603050405020304" pitchFamily="18" charset="0"/>
                <a:cs typeface="Times New Roman" panose="02020603050405020304" pitchFamily="18" charset="0"/>
              </a:rPr>
              <a:t>– Что же с ней такое? – недоумевал Человек. – Что я делаю не так? Пойду спрошу у Дерева.</a:t>
            </a:r>
          </a:p>
          <a:p>
            <a:pPr marL="0" indent="0">
              <a:buNone/>
            </a:pPr>
            <a:r>
              <a:rPr lang="ru-RU" sz="1100" dirty="0">
                <a:latin typeface="Times New Roman" panose="02020603050405020304" pitchFamily="18" charset="0"/>
                <a:cs typeface="Times New Roman" panose="02020603050405020304" pitchFamily="18" charset="0"/>
              </a:rPr>
              <a:t>Пришел Человек к Дереву.</a:t>
            </a:r>
          </a:p>
          <a:p>
            <a:pPr marL="0" indent="0">
              <a:buNone/>
            </a:pPr>
            <a:r>
              <a:rPr lang="ru-RU" sz="1100" dirty="0">
                <a:latin typeface="Times New Roman" panose="02020603050405020304" pitchFamily="18" charset="0"/>
                <a:cs typeface="Times New Roman" panose="02020603050405020304" pitchFamily="18" charset="0"/>
              </a:rPr>
              <a:t>– Что, Человек, как поживает моя веточка? – спросило Дерево.</a:t>
            </a:r>
          </a:p>
          <a:p>
            <a:pPr marL="0" indent="0">
              <a:buNone/>
            </a:pPr>
            <a:r>
              <a:rPr lang="ru-RU" sz="1100" dirty="0">
                <a:latin typeface="Times New Roman" panose="02020603050405020304" pitchFamily="18" charset="0"/>
                <a:cs typeface="Times New Roman" panose="02020603050405020304" pitchFamily="18" charset="0"/>
              </a:rPr>
              <a:t>– Плохо. Вянет и чахнет веточка. Помоги мне, Дерево. Что я делаю не так? Землю самую лучшую насыпал, горшок самый красивый взял…</a:t>
            </a:r>
          </a:p>
          <a:p>
            <a:pPr marL="0" indent="0">
              <a:buNone/>
            </a:pPr>
            <a:r>
              <a:rPr lang="ru-RU" sz="1100" dirty="0">
                <a:latin typeface="Times New Roman" panose="02020603050405020304" pitchFamily="18" charset="0"/>
                <a:cs typeface="Times New Roman" panose="02020603050405020304" pitchFamily="18" charset="0"/>
              </a:rPr>
              <a:t>– Эх ты, Человек… – вздохнуло Дерево. – Долго мы, деревья, на земле живем и не вянем, потому что Природа сделала так, чтобы облака и тучи, проходя над нами, проливались дождем. Дождь увлажняет почву, питает наши корни, и мы в ответ ему благодарно шелестим листвой.</a:t>
            </a:r>
          </a:p>
          <a:p>
            <a:pPr marL="0" indent="0">
              <a:buNone/>
            </a:pPr>
            <a:r>
              <a:rPr lang="ru-RU" sz="1100" dirty="0">
                <a:latin typeface="Times New Roman" panose="02020603050405020304" pitchFamily="18" charset="0"/>
                <a:cs typeface="Times New Roman" panose="02020603050405020304" pitchFamily="18" charset="0"/>
              </a:rPr>
              <a:t>– Спасибо тебе, Дерево! – сказал Человек и поспешил домой.</a:t>
            </a:r>
          </a:p>
          <a:p>
            <a:pPr marL="0" indent="0">
              <a:buNone/>
            </a:pPr>
            <a:r>
              <a:rPr lang="ru-RU" sz="1100" dirty="0">
                <a:latin typeface="Times New Roman" panose="02020603050405020304" pitchFamily="18" charset="0"/>
                <a:cs typeface="Times New Roman" panose="02020603050405020304" pitchFamily="18" charset="0"/>
              </a:rPr>
              <a:t>Придя домой, наполнил Человек кувшин мягкой водой комнатной температуры и полил свою веточку. Вздохнула веточка, распрямилась и потянулась своими маленькими листочками вверх. Обрадовался Человек, что все сделал правильно.</a:t>
            </a:r>
          </a:p>
          <a:p>
            <a:pPr marL="0" indent="0">
              <a:buNone/>
            </a:pPr>
            <a:r>
              <a:rPr lang="ru-RU" sz="1100" dirty="0">
                <a:latin typeface="Times New Roman" panose="02020603050405020304" pitchFamily="18" charset="0"/>
                <a:cs typeface="Times New Roman" panose="02020603050405020304" pitchFamily="18" charset="0"/>
              </a:rPr>
              <a:t>Прошел день, другой… И снова веточка захворала. Человек полил ее водой, но в ответ веточка лишь совсем чуть-чуть шевельнула листочками и продолжала чахнуть.</a:t>
            </a:r>
          </a:p>
          <a:p>
            <a:pPr marL="0" indent="0">
              <a:buNone/>
            </a:pPr>
            <a:r>
              <a:rPr lang="ru-RU" sz="1100" dirty="0">
                <a:latin typeface="Times New Roman" panose="02020603050405020304" pitchFamily="18" charset="0"/>
                <a:cs typeface="Times New Roman" panose="02020603050405020304" pitchFamily="18" charset="0"/>
              </a:rPr>
              <a:t>– Что же опять с ней такое? Пойду спрошу у Дерева – решил Человек. И пришел Человек к Дереву.</a:t>
            </a:r>
          </a:p>
          <a:p>
            <a:pPr marL="0" indent="0">
              <a:buNone/>
            </a:pPr>
            <a:endParaRPr lang="ru-RU" sz="1100" dirty="0">
              <a:latin typeface="Times New Roman" panose="02020603050405020304" pitchFamily="18" charset="0"/>
              <a:cs typeface="Times New Roman" panose="02020603050405020304" pitchFamily="18" charset="0"/>
            </a:endParaRPr>
          </a:p>
          <a:p>
            <a:pPr marL="0" indent="0">
              <a:buNone/>
            </a:pPr>
            <a:endParaRPr lang="ru-RU" sz="1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546450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916832"/>
            <a:ext cx="9144000" cy="5085184"/>
          </a:xfrm>
        </p:spPr>
        <p:txBody>
          <a:bodyPr/>
          <a:lstStyle/>
          <a:p>
            <a:pPr marL="0" indent="0">
              <a:buNone/>
            </a:pPr>
            <a:r>
              <a:rPr lang="ru-RU" sz="1100" dirty="0" smtClean="0">
                <a:latin typeface="Times New Roman" panose="02020603050405020304" pitchFamily="18" charset="0"/>
                <a:cs typeface="Times New Roman" panose="02020603050405020304" pitchFamily="18" charset="0"/>
              </a:rPr>
              <a:t>– </a:t>
            </a:r>
            <a:r>
              <a:rPr lang="ru-RU" sz="1100" dirty="0">
                <a:latin typeface="Times New Roman" panose="02020603050405020304" pitchFamily="18" charset="0"/>
                <a:cs typeface="Times New Roman" panose="02020603050405020304" pitchFamily="18" charset="0"/>
              </a:rPr>
              <a:t>Здравствуй, Человек, – сказало Дерево. </a:t>
            </a:r>
            <a:endParaRPr lang="ru-RU" sz="1100" dirty="0" smtClean="0">
              <a:latin typeface="Times New Roman" panose="02020603050405020304" pitchFamily="18" charset="0"/>
              <a:cs typeface="Times New Roman" panose="02020603050405020304" pitchFamily="18" charset="0"/>
            </a:endParaRPr>
          </a:p>
          <a:p>
            <a:pPr marL="0" indent="0">
              <a:buNone/>
            </a:pPr>
            <a:r>
              <a:rPr lang="ru-RU" sz="1100" dirty="0" smtClean="0">
                <a:latin typeface="Times New Roman" panose="02020603050405020304" pitchFamily="18" charset="0"/>
                <a:cs typeface="Times New Roman" panose="02020603050405020304" pitchFamily="18" charset="0"/>
              </a:rPr>
              <a:t>– </a:t>
            </a:r>
            <a:r>
              <a:rPr lang="ru-RU" sz="1100" dirty="0">
                <a:latin typeface="Times New Roman" panose="02020603050405020304" pitchFamily="18" charset="0"/>
                <a:cs typeface="Times New Roman" panose="02020603050405020304" pitchFamily="18" charset="0"/>
              </a:rPr>
              <a:t>Как там поживает моя веточка?</a:t>
            </a:r>
          </a:p>
          <a:p>
            <a:pPr marL="0" indent="0">
              <a:buNone/>
            </a:pPr>
            <a:r>
              <a:rPr lang="ru-RU" sz="1100" dirty="0">
                <a:latin typeface="Times New Roman" panose="02020603050405020304" pitchFamily="18" charset="0"/>
                <a:cs typeface="Times New Roman" panose="02020603050405020304" pitchFamily="18" charset="0"/>
              </a:rPr>
              <a:t>– Плохо. Помоги мне, Дерево, – взмолился Человек. – Я поливаю ее как только высыхает земля, но что-то снова веточка чахнет. Что я делаю не так?</a:t>
            </a:r>
          </a:p>
          <a:p>
            <a:pPr marL="0" indent="0">
              <a:buNone/>
            </a:pPr>
            <a:r>
              <a:rPr lang="ru-RU" sz="1100" dirty="0" smtClean="0">
                <a:latin typeface="Times New Roman" panose="02020603050405020304" pitchFamily="18" charset="0"/>
                <a:cs typeface="Times New Roman" panose="02020603050405020304" pitchFamily="18" charset="0"/>
              </a:rPr>
              <a:t>-Эх </a:t>
            </a:r>
            <a:r>
              <a:rPr lang="ru-RU" sz="1100" dirty="0">
                <a:latin typeface="Times New Roman" panose="02020603050405020304" pitchFamily="18" charset="0"/>
                <a:cs typeface="Times New Roman" panose="02020603050405020304" pitchFamily="18" charset="0"/>
              </a:rPr>
              <a:t>ты, Человек, – вздохнуло Дерево. – Природа задумала так, что глубоко под землю уходят корни деревьев, и не может попасть к ним воздух и вода, ибо земля слишком плотная. Поэтому Природа подарила нам помощников. Живут под землей дождевые черви и другие существа, которые роют ходы возле корней и тем самым, рыхлят землю, поэтому корни деревьев могут дышать.</a:t>
            </a:r>
          </a:p>
          <a:p>
            <a:pPr marL="0" indent="0">
              <a:buNone/>
            </a:pPr>
            <a:r>
              <a:rPr lang="ru-RU" sz="1100" dirty="0">
                <a:latin typeface="Times New Roman" panose="02020603050405020304" pitchFamily="18" charset="0"/>
                <a:cs typeface="Times New Roman" panose="02020603050405020304" pitchFamily="18" charset="0"/>
              </a:rPr>
              <a:t>– Спасибо тебе, Дерево, – воскликнул Человек и поспешил домой.</a:t>
            </a:r>
          </a:p>
          <a:p>
            <a:pPr marL="0" indent="0">
              <a:buNone/>
            </a:pPr>
            <a:r>
              <a:rPr lang="ru-RU" sz="1100" dirty="0">
                <a:latin typeface="Times New Roman" panose="02020603050405020304" pitchFamily="18" charset="0"/>
                <a:cs typeface="Times New Roman" panose="02020603050405020304" pitchFamily="18" charset="0"/>
              </a:rPr>
              <a:t>Пришел Человек домой, взял палочку и аккуратно, чтобы не повредить нежные корни своей веточки, порыхлил землю. Вдохнула глубоко веточка, распрямилась и зашелестела юными  листочками.</a:t>
            </a:r>
          </a:p>
          <a:p>
            <a:pPr marL="0" indent="0">
              <a:buNone/>
            </a:pPr>
            <a:r>
              <a:rPr lang="ru-RU" sz="1100" dirty="0" smtClean="0">
                <a:latin typeface="Times New Roman" panose="02020603050405020304" pitchFamily="18" charset="0"/>
                <a:cs typeface="Times New Roman" panose="02020603050405020304" pitchFamily="18" charset="0"/>
              </a:rPr>
              <a:t>Обрадовался </a:t>
            </a:r>
            <a:r>
              <a:rPr lang="ru-RU" sz="1100" dirty="0">
                <a:latin typeface="Times New Roman" panose="02020603050405020304" pitchFamily="18" charset="0"/>
                <a:cs typeface="Times New Roman" panose="02020603050405020304" pitchFamily="18" charset="0"/>
              </a:rPr>
              <a:t>Человек.</a:t>
            </a:r>
          </a:p>
          <a:p>
            <a:pPr marL="0" indent="0">
              <a:buNone/>
            </a:pPr>
            <a:r>
              <a:rPr lang="ru-RU" sz="1100" dirty="0">
                <a:latin typeface="Times New Roman" panose="02020603050405020304" pitchFamily="18" charset="0"/>
                <a:cs typeface="Times New Roman" panose="02020603050405020304" pitchFamily="18" charset="0"/>
              </a:rPr>
              <a:t>Так прошла осень и наступила зима. Однажды, в холодное, зимнее утро заметил Человек, что веточка снова загрустила. Человек полил веточку, порыхлил землю, но ничего не помогало.</a:t>
            </a:r>
          </a:p>
          <a:p>
            <a:pPr marL="0" indent="0">
              <a:buNone/>
            </a:pPr>
            <a:r>
              <a:rPr lang="ru-RU" sz="1100" dirty="0">
                <a:latin typeface="Times New Roman" panose="02020603050405020304" pitchFamily="18" charset="0"/>
                <a:cs typeface="Times New Roman" panose="02020603050405020304" pitchFamily="18" charset="0"/>
              </a:rPr>
              <a:t>Пошел Человек к Дереву, но не смог его разбудить, ибо зимой деревья все спят и наверное, видят самые красивые сны.</a:t>
            </a:r>
          </a:p>
          <a:p>
            <a:pPr marL="0" indent="0">
              <a:buNone/>
            </a:pPr>
            <a:r>
              <a:rPr lang="ru-RU" sz="1100" dirty="0">
                <a:latin typeface="Times New Roman" panose="02020603050405020304" pitchFamily="18" charset="0"/>
                <a:cs typeface="Times New Roman" panose="02020603050405020304" pitchFamily="18" charset="0"/>
              </a:rPr>
              <a:t>Испугался Человек. Неужели погибнет его веточка?</a:t>
            </a:r>
          </a:p>
          <a:p>
            <a:pPr marL="0" indent="0">
              <a:buNone/>
            </a:pPr>
            <a:r>
              <a:rPr lang="ru-RU" sz="1100" dirty="0">
                <a:latin typeface="Times New Roman" panose="02020603050405020304" pitchFamily="18" charset="0"/>
                <a:cs typeface="Times New Roman" panose="02020603050405020304" pitchFamily="18" charset="0"/>
              </a:rPr>
              <a:t>Пришел домой печальный и вдруг слышит тихий голосок:</a:t>
            </a:r>
          </a:p>
          <a:p>
            <a:pPr marL="0" indent="0">
              <a:buNone/>
            </a:pPr>
            <a:r>
              <a:rPr lang="ru-RU" sz="1100" dirty="0">
                <a:latin typeface="Times New Roman" panose="02020603050405020304" pitchFamily="18" charset="0"/>
                <a:cs typeface="Times New Roman" panose="02020603050405020304" pitchFamily="18" charset="0"/>
              </a:rPr>
              <a:t>– Человек, послушай меня…</a:t>
            </a:r>
          </a:p>
          <a:p>
            <a:pPr marL="0" indent="0">
              <a:buNone/>
            </a:pPr>
            <a:r>
              <a:rPr lang="ru-RU" sz="1100" dirty="0">
                <a:latin typeface="Times New Roman" panose="02020603050405020304" pitchFamily="18" charset="0"/>
                <a:cs typeface="Times New Roman" panose="02020603050405020304" pitchFamily="18" charset="0"/>
              </a:rPr>
              <a:t>– Кто это говорит? – удивился Человек.</a:t>
            </a:r>
          </a:p>
          <a:p>
            <a:pPr marL="0" indent="0">
              <a:buNone/>
            </a:pPr>
            <a:r>
              <a:rPr lang="ru-RU" sz="1100" dirty="0">
                <a:latin typeface="Times New Roman" panose="02020603050405020304" pitchFamily="18" charset="0"/>
                <a:cs typeface="Times New Roman" panose="02020603050405020304" pitchFamily="18" charset="0"/>
              </a:rPr>
              <a:t>– Это я, твоя веточка. На улице зима, Человек, а Природа задумала так, что зимой, когда холодно, все деревья, цветы и растения спят.</a:t>
            </a:r>
          </a:p>
          <a:p>
            <a:pPr marL="0" indent="0">
              <a:buNone/>
            </a:pPr>
            <a:r>
              <a:rPr lang="ru-RU" sz="1100" dirty="0">
                <a:latin typeface="Times New Roman" panose="02020603050405020304" pitchFamily="18" charset="0"/>
                <a:cs typeface="Times New Roman" panose="02020603050405020304" pitchFamily="18" charset="0"/>
              </a:rPr>
              <a:t>– Но у меня дома тепло и уютно. Разве это тебя не радует? – спросил Человек.</a:t>
            </a:r>
          </a:p>
          <a:p>
            <a:pPr marL="0" indent="0">
              <a:buNone/>
            </a:pPr>
            <a:r>
              <a:rPr lang="ru-RU" sz="1100" dirty="0">
                <a:latin typeface="Times New Roman" panose="02020603050405020304" pitchFamily="18" charset="0"/>
                <a:cs typeface="Times New Roman" panose="02020603050405020304" pitchFamily="18" charset="0"/>
              </a:rPr>
              <a:t>– Радует, но Природа нам дарит солнечный свет, чтобы все цветы и деревья могли расти.</a:t>
            </a:r>
          </a:p>
          <a:p>
            <a:pPr marL="0" indent="0">
              <a:buNone/>
            </a:pPr>
            <a:r>
              <a:rPr lang="ru-RU" sz="1100" dirty="0">
                <a:latin typeface="Times New Roman" panose="02020603050405020304" pitchFamily="18" charset="0"/>
                <a:cs typeface="Times New Roman" panose="02020603050405020304" pitchFamily="18" charset="0"/>
              </a:rPr>
              <a:t>– Ах вот оно что! – воскликнул Человек. – Теперь я понял!</a:t>
            </a:r>
          </a:p>
          <a:p>
            <a:pPr marL="0" indent="0">
              <a:buNone/>
            </a:pPr>
            <a:r>
              <a:rPr lang="ru-RU" sz="1100" dirty="0">
                <a:latin typeface="Times New Roman" panose="02020603050405020304" pitchFamily="18" charset="0"/>
                <a:cs typeface="Times New Roman" panose="02020603050405020304" pitchFamily="18" charset="0"/>
              </a:rPr>
              <a:t>Взял Человек горшок с веточкой и поставил в самое светлое место в своем доме – на подоконник.</a:t>
            </a:r>
          </a:p>
          <a:p>
            <a:pPr marL="0" indent="0">
              <a:buNone/>
            </a:pPr>
            <a:r>
              <a:rPr lang="ru-RU" sz="1100" dirty="0">
                <a:latin typeface="Times New Roman" panose="02020603050405020304" pitchFamily="18" charset="0"/>
                <a:cs typeface="Times New Roman" panose="02020603050405020304" pitchFamily="18" charset="0"/>
              </a:rPr>
              <a:t>Так и поселилась веточка на подоконнике. За окном зима, а дома у Человека растет и цветет веточка.</a:t>
            </a:r>
          </a:p>
          <a:p>
            <a:pPr marL="0" indent="0">
              <a:buNone/>
            </a:pPr>
            <a:r>
              <a:rPr lang="ru-RU" sz="1100" dirty="0">
                <a:latin typeface="Times New Roman" panose="02020603050405020304" pitchFamily="18" charset="0"/>
                <a:cs typeface="Times New Roman" panose="02020603050405020304" pitchFamily="18" charset="0"/>
              </a:rPr>
              <a:t>Так Человек понял, что именно нужно делать, чтобы цветы могли расти и дома. За ними надо ухаживать, создавать им условия, приближенные к естественным. Надо их поливать, освещать и рыхлить землю. И тогда, даже самой холодной и снежной зимой, будет у Человека дома лето!</a:t>
            </a:r>
          </a:p>
          <a:p>
            <a:pPr marL="0" indent="0">
              <a:buNone/>
            </a:pPr>
            <a:endParaRPr lang="ru-RU" sz="1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194298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2132856"/>
            <a:ext cx="8928992" cy="4680520"/>
          </a:xfrm>
        </p:spPr>
        <p:txBody>
          <a:bodyPr/>
          <a:lstStyle/>
          <a:p>
            <a:pPr marL="0" indent="0">
              <a:buNone/>
            </a:pPr>
            <a:r>
              <a:rPr lang="ru-RU" sz="1400" b="1" u="sng" dirty="0" smtClean="0">
                <a:latin typeface="Times New Roman" panose="02020603050405020304" pitchFamily="18" charset="0"/>
                <a:cs typeface="Times New Roman" panose="02020603050405020304" pitchFamily="18" charset="0"/>
              </a:rPr>
              <a:t>«Просто гусеница»</a:t>
            </a:r>
            <a:endParaRPr lang="ru-RU" sz="1400" b="1" u="sng" dirty="0">
              <a:latin typeface="Times New Roman" panose="02020603050405020304" pitchFamily="18" charset="0"/>
              <a:cs typeface="Times New Roman" panose="02020603050405020304" pitchFamily="18" charset="0"/>
            </a:endParaRPr>
          </a:p>
          <a:p>
            <a:pPr marL="0" indent="0">
              <a:buNone/>
            </a:pPr>
            <a:r>
              <a:rPr lang="ru-RU" sz="1200" dirty="0" smtClean="0">
                <a:latin typeface="Times New Roman" panose="02020603050405020304" pitchFamily="18" charset="0"/>
                <a:cs typeface="Times New Roman" panose="02020603050405020304" pitchFamily="18" charset="0"/>
              </a:rPr>
              <a:t>Жил </a:t>
            </a:r>
            <a:r>
              <a:rPr lang="ru-RU" sz="1200" dirty="0">
                <a:latin typeface="Times New Roman" panose="02020603050405020304" pitchFamily="18" charset="0"/>
                <a:cs typeface="Times New Roman" panose="02020603050405020304" pitchFamily="18" charset="0"/>
              </a:rPr>
              <a:t>на свете голубь по имени </a:t>
            </a:r>
            <a:r>
              <a:rPr lang="ru-RU" sz="1200" dirty="0" err="1">
                <a:latin typeface="Times New Roman" panose="02020603050405020304" pitchFamily="18" charset="0"/>
                <a:cs typeface="Times New Roman" panose="02020603050405020304" pitchFamily="18" charset="0"/>
              </a:rPr>
              <a:t>Гурлыка</a:t>
            </a:r>
            <a:r>
              <a:rPr lang="ru-RU" sz="1200" dirty="0">
                <a:latin typeface="Times New Roman" panose="02020603050405020304" pitchFamily="18" charset="0"/>
                <a:cs typeface="Times New Roman" panose="02020603050405020304" pitchFamily="18" charset="0"/>
              </a:rPr>
              <a:t>. Любил голубь летать высоко в небе. И дружил голубь с одной маленькой пчелой по имени </a:t>
            </a:r>
            <a:r>
              <a:rPr lang="ru-RU" sz="1200" dirty="0" err="1">
                <a:latin typeface="Times New Roman" panose="02020603050405020304" pitchFamily="18" charset="0"/>
                <a:cs typeface="Times New Roman" panose="02020603050405020304" pitchFamily="18" charset="0"/>
              </a:rPr>
              <a:t>Жужа</a:t>
            </a:r>
            <a:r>
              <a:rPr lang="ru-RU" sz="1200" dirty="0">
                <a:latin typeface="Times New Roman" panose="02020603050405020304" pitchFamily="18" charset="0"/>
                <a:cs typeface="Times New Roman" panose="02020603050405020304" pitchFamily="18" charset="0"/>
              </a:rPr>
              <a:t>. Каждый летний день, как только солнышко выходило в чистое небо, вылетал голубь из своего домика в небо и встречался там с пчелой </a:t>
            </a:r>
            <a:r>
              <a:rPr lang="ru-RU" sz="1200" dirty="0" err="1">
                <a:latin typeface="Times New Roman" panose="02020603050405020304" pitchFamily="18" charset="0"/>
                <a:cs typeface="Times New Roman" panose="02020603050405020304" pitchFamily="18" charset="0"/>
              </a:rPr>
              <a:t>Жужой</a:t>
            </a:r>
            <a:r>
              <a:rPr lang="ru-RU" sz="1200" dirty="0">
                <a:latin typeface="Times New Roman" panose="02020603050405020304" pitchFamily="18" charset="0"/>
                <a:cs typeface="Times New Roman" panose="02020603050405020304" pitchFamily="18" charset="0"/>
              </a:rPr>
              <a:t>. Вместе они летали, трудились и наслаждались солнечным теплом.</a:t>
            </a:r>
          </a:p>
          <a:p>
            <a:pPr marL="0" indent="0">
              <a:buNone/>
            </a:pPr>
            <a:r>
              <a:rPr lang="ru-RU" sz="1200" dirty="0">
                <a:latin typeface="Times New Roman" panose="02020603050405020304" pitchFamily="18" charset="0"/>
                <a:cs typeface="Times New Roman" panose="02020603050405020304" pitchFamily="18" charset="0"/>
              </a:rPr>
              <a:t>Но вот однажды полетел голубь </a:t>
            </a:r>
            <a:r>
              <a:rPr lang="ru-RU" sz="1200" dirty="0" err="1">
                <a:latin typeface="Times New Roman" panose="02020603050405020304" pitchFamily="18" charset="0"/>
                <a:cs typeface="Times New Roman" panose="02020603050405020304" pitchFamily="18" charset="0"/>
              </a:rPr>
              <a:t>Гурлыка</a:t>
            </a:r>
            <a:r>
              <a:rPr lang="ru-RU" sz="1200" dirty="0">
                <a:latin typeface="Times New Roman" panose="02020603050405020304" pitchFamily="18" charset="0"/>
                <a:cs typeface="Times New Roman" panose="02020603050405020304" pitchFamily="18" charset="0"/>
              </a:rPr>
              <a:t> в небо и с высоты заметил странное существо. Это существо было длинное, какое-то совсем непонятное, было у него много ножек, но не смотря на огромное количество ножек передвигалось оно очень и очень медленно.</a:t>
            </a:r>
          </a:p>
          <a:p>
            <a:pPr marL="0" indent="0">
              <a:buNone/>
            </a:pPr>
            <a:r>
              <a:rPr lang="ru-RU" sz="1200" dirty="0">
                <a:latin typeface="Times New Roman" panose="02020603050405020304" pitchFamily="18" charset="0"/>
                <a:cs typeface="Times New Roman" panose="02020603050405020304" pitchFamily="18" charset="0"/>
              </a:rPr>
              <a:t>Пчела </a:t>
            </a:r>
            <a:r>
              <a:rPr lang="ru-RU" sz="1200" dirty="0" err="1">
                <a:latin typeface="Times New Roman" panose="02020603050405020304" pitchFamily="18" charset="0"/>
                <a:cs typeface="Times New Roman" panose="02020603050405020304" pitchFamily="18" charset="0"/>
              </a:rPr>
              <a:t>Жужа</a:t>
            </a:r>
            <a:r>
              <a:rPr lang="ru-RU" sz="1200" dirty="0">
                <a:latin typeface="Times New Roman" panose="02020603050405020304" pitchFamily="18" charset="0"/>
                <a:cs typeface="Times New Roman" panose="02020603050405020304" pitchFamily="18" charset="0"/>
              </a:rPr>
              <a:t> тоже заметила это существо.</a:t>
            </a:r>
          </a:p>
          <a:p>
            <a:pPr marL="0" indent="0">
              <a:buNone/>
            </a:pPr>
            <a:r>
              <a:rPr lang="ru-RU" sz="1200" dirty="0">
                <a:latin typeface="Times New Roman" panose="02020603050405020304" pitchFamily="18" charset="0"/>
                <a:cs typeface="Times New Roman" panose="02020603050405020304" pitchFamily="18" charset="0"/>
              </a:rPr>
              <a:t>– Как ты </a:t>
            </a:r>
            <a:r>
              <a:rPr lang="ru-RU" sz="1200" dirty="0" err="1">
                <a:latin typeface="Times New Roman" panose="02020603050405020304" pitchFamily="18" charset="0"/>
                <a:cs typeface="Times New Roman" panose="02020603050405020304" pitchFamily="18" charset="0"/>
              </a:rPr>
              <a:t>думаещь</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Жужа</a:t>
            </a:r>
            <a:r>
              <a:rPr lang="ru-RU" sz="1200" dirty="0">
                <a:latin typeface="Times New Roman" panose="02020603050405020304" pitchFamily="18" charset="0"/>
                <a:cs typeface="Times New Roman" panose="02020603050405020304" pitchFamily="18" charset="0"/>
              </a:rPr>
              <a:t>, что это за зверь такой диковинный, – спросил </a:t>
            </a:r>
            <a:r>
              <a:rPr lang="ru-RU" sz="1200" dirty="0" err="1">
                <a:latin typeface="Times New Roman" panose="02020603050405020304" pitchFamily="18" charset="0"/>
                <a:cs typeface="Times New Roman" panose="02020603050405020304" pitchFamily="18" charset="0"/>
              </a:rPr>
              <a:t>Гурлыка</a:t>
            </a:r>
            <a:r>
              <a:rPr lang="ru-RU" sz="1200" dirty="0">
                <a:latin typeface="Times New Roman" panose="02020603050405020304" pitchFamily="18" charset="0"/>
                <a:cs typeface="Times New Roman" panose="02020603050405020304" pitchFamily="18" charset="0"/>
              </a:rPr>
              <a:t>.</a:t>
            </a:r>
          </a:p>
          <a:p>
            <a:pPr marL="0" indent="0">
              <a:buNone/>
            </a:pPr>
            <a:r>
              <a:rPr lang="ru-RU" sz="1200" dirty="0">
                <a:latin typeface="Times New Roman" panose="02020603050405020304" pitchFamily="18" charset="0"/>
                <a:cs typeface="Times New Roman" panose="02020603050405020304" pitchFamily="18" charset="0"/>
              </a:rPr>
              <a:t>– Не знаю, – ответила </a:t>
            </a:r>
            <a:r>
              <a:rPr lang="ru-RU" sz="1200" dirty="0" err="1">
                <a:latin typeface="Times New Roman" panose="02020603050405020304" pitchFamily="18" charset="0"/>
                <a:cs typeface="Times New Roman" panose="02020603050405020304" pitchFamily="18" charset="0"/>
              </a:rPr>
              <a:t>Жужа</a:t>
            </a:r>
            <a:r>
              <a:rPr lang="ru-RU" sz="1200" dirty="0">
                <a:latin typeface="Times New Roman" panose="02020603050405020304" pitchFamily="18" charset="0"/>
                <a:cs typeface="Times New Roman" panose="02020603050405020304" pitchFamily="18" charset="0"/>
              </a:rPr>
              <a:t>. – Смотри, крыльев у него нет, значит не птица и не пчела. Может полетим и познакомимся с ним.</a:t>
            </a:r>
          </a:p>
          <a:p>
            <a:pPr marL="0" indent="0">
              <a:buNone/>
            </a:pPr>
            <a:r>
              <a:rPr lang="ru-RU" sz="1200" dirty="0">
                <a:latin typeface="Times New Roman" panose="02020603050405020304" pitchFamily="18" charset="0"/>
                <a:cs typeface="Times New Roman" panose="02020603050405020304" pitchFamily="18" charset="0"/>
              </a:rPr>
              <a:t>– Полетели, – ответил </a:t>
            </a:r>
            <a:r>
              <a:rPr lang="ru-RU" sz="1200" dirty="0" err="1">
                <a:latin typeface="Times New Roman" panose="02020603050405020304" pitchFamily="18" charset="0"/>
                <a:cs typeface="Times New Roman" panose="02020603050405020304" pitchFamily="18" charset="0"/>
              </a:rPr>
              <a:t>Гурлыка</a:t>
            </a:r>
            <a:r>
              <a:rPr lang="ru-RU" sz="1200" dirty="0">
                <a:latin typeface="Times New Roman" panose="02020603050405020304" pitchFamily="18" charset="0"/>
                <a:cs typeface="Times New Roman" panose="02020603050405020304" pitchFamily="18" charset="0"/>
              </a:rPr>
              <a:t> и друзья спустились на землю.</a:t>
            </a:r>
          </a:p>
          <a:p>
            <a:pPr marL="0" indent="0">
              <a:buNone/>
            </a:pPr>
            <a:r>
              <a:rPr lang="ru-RU" sz="1200" dirty="0">
                <a:latin typeface="Times New Roman" panose="02020603050405020304" pitchFamily="18" charset="0"/>
                <a:cs typeface="Times New Roman" panose="02020603050405020304" pitchFamily="18" charset="0"/>
              </a:rPr>
              <a:t>А на земле, на зеленом листочке самой сочной травы сидела… гусеница.</a:t>
            </a:r>
          </a:p>
          <a:p>
            <a:pPr marL="0" indent="0">
              <a:buNone/>
            </a:pPr>
            <a:r>
              <a:rPr lang="ru-RU" sz="1200" dirty="0">
                <a:latin typeface="Times New Roman" panose="02020603050405020304" pitchFamily="18" charset="0"/>
                <a:cs typeface="Times New Roman" panose="02020603050405020304" pitchFamily="18" charset="0"/>
              </a:rPr>
              <a:t>– Привет! – Поздоровались с ней друзья. Ты кто и как тебя зовут?</a:t>
            </a:r>
          </a:p>
          <a:p>
            <a:pPr marL="0" indent="0">
              <a:buNone/>
            </a:pPr>
            <a:r>
              <a:rPr lang="ru-RU" sz="1200" dirty="0">
                <a:latin typeface="Times New Roman" panose="02020603050405020304" pitchFamily="18" charset="0"/>
                <a:cs typeface="Times New Roman" panose="02020603050405020304" pitchFamily="18" charset="0"/>
              </a:rPr>
              <a:t>– Я гусеница … просто гусеница.</a:t>
            </a:r>
          </a:p>
          <a:p>
            <a:pPr marL="0" indent="0">
              <a:buNone/>
            </a:pPr>
            <a:r>
              <a:rPr lang="ru-RU" sz="1200" dirty="0">
                <a:latin typeface="Times New Roman" panose="02020603050405020304" pitchFamily="18" charset="0"/>
                <a:cs typeface="Times New Roman" panose="02020603050405020304" pitchFamily="18" charset="0"/>
              </a:rPr>
              <a:t>– А ты летать умеешь? – спросила пчела </a:t>
            </a:r>
            <a:r>
              <a:rPr lang="ru-RU" sz="1200" dirty="0" err="1">
                <a:latin typeface="Times New Roman" panose="02020603050405020304" pitchFamily="18" charset="0"/>
                <a:cs typeface="Times New Roman" panose="02020603050405020304" pitchFamily="18" charset="0"/>
              </a:rPr>
              <a:t>Жужа</a:t>
            </a:r>
            <a:r>
              <a:rPr lang="ru-RU" sz="1200" dirty="0">
                <a:latin typeface="Times New Roman" panose="02020603050405020304" pitchFamily="18" charset="0"/>
                <a:cs typeface="Times New Roman" panose="02020603050405020304" pitchFamily="18" charset="0"/>
              </a:rPr>
              <a:t>.</a:t>
            </a:r>
          </a:p>
          <a:p>
            <a:pPr marL="0" indent="0">
              <a:buNone/>
            </a:pPr>
            <a:r>
              <a:rPr lang="ru-RU" sz="1200" dirty="0">
                <a:latin typeface="Times New Roman" panose="02020603050405020304" pitchFamily="18" charset="0"/>
                <a:cs typeface="Times New Roman" panose="02020603050405020304" pitchFamily="18" charset="0"/>
              </a:rPr>
              <a:t>– Нет, не умею. Я только ползаю.</a:t>
            </a:r>
          </a:p>
          <a:p>
            <a:pPr marL="0" indent="0">
              <a:buNone/>
            </a:pPr>
            <a:r>
              <a:rPr lang="ru-RU" sz="1200" dirty="0">
                <a:latin typeface="Times New Roman" panose="02020603050405020304" pitchFamily="18" charset="0"/>
                <a:cs typeface="Times New Roman" panose="02020603050405020304" pitchFamily="18" charset="0"/>
              </a:rPr>
              <a:t>– Как жаль, что ты не умеешь летать, – сказал голубь </a:t>
            </a:r>
            <a:r>
              <a:rPr lang="ru-RU" sz="1200" dirty="0" err="1">
                <a:latin typeface="Times New Roman" panose="02020603050405020304" pitchFamily="18" charset="0"/>
                <a:cs typeface="Times New Roman" panose="02020603050405020304" pitchFamily="18" charset="0"/>
              </a:rPr>
              <a:t>Гурлыка</a:t>
            </a:r>
            <a:r>
              <a:rPr lang="ru-RU" sz="1200" dirty="0">
                <a:latin typeface="Times New Roman" panose="02020603050405020304" pitchFamily="18" charset="0"/>
                <a:cs typeface="Times New Roman" panose="02020603050405020304" pitchFamily="18" charset="0"/>
              </a:rPr>
              <a:t>. – Тебе наверное грустно и одиноко здесь одной на земле.</a:t>
            </a:r>
          </a:p>
          <a:p>
            <a:pPr marL="0" indent="0">
              <a:buNone/>
            </a:pPr>
            <a:r>
              <a:rPr lang="ru-RU" sz="1200" dirty="0">
                <a:latin typeface="Times New Roman" panose="02020603050405020304" pitchFamily="18" charset="0"/>
                <a:cs typeface="Times New Roman" panose="02020603050405020304" pitchFamily="18" charset="0"/>
              </a:rPr>
              <a:t>– Да, иногда мне бывает грустно, но может быть вы не откажетесь дружить со мной и хотя бы иногда прилетать ко мне, сюда, на эту сочную и зеленую траву.</a:t>
            </a:r>
          </a:p>
          <a:p>
            <a:pPr marL="0" indent="0">
              <a:buNone/>
            </a:pPr>
            <a:r>
              <a:rPr lang="ru-RU" sz="1200" dirty="0">
                <a:latin typeface="Times New Roman" panose="02020603050405020304" pitchFamily="18" charset="0"/>
                <a:cs typeface="Times New Roman" panose="02020603050405020304" pitchFamily="18" charset="0"/>
              </a:rPr>
              <a:t>– Конечно, мы каждый день будем навещать тебя.</a:t>
            </a:r>
          </a:p>
          <a:p>
            <a:pPr marL="0" indent="0">
              <a:buNone/>
            </a:pPr>
            <a:r>
              <a:rPr lang="ru-RU" sz="1200" dirty="0">
                <a:latin typeface="Times New Roman" panose="02020603050405020304" pitchFamily="18" charset="0"/>
                <a:cs typeface="Times New Roman" panose="02020603050405020304" pitchFamily="18" charset="0"/>
              </a:rPr>
              <a:t>Так пролетали дни за днями. Голубь и пчела как и прежде встречались в небе, но теперь они еще спускались и на землю, чтобы поиграть с гусеницей.</a:t>
            </a:r>
          </a:p>
          <a:p>
            <a:pPr marL="0" indent="0">
              <a:buNone/>
            </a:pP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7187769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060848"/>
            <a:ext cx="8229600" cy="4608512"/>
          </a:xfrm>
        </p:spPr>
        <p:txBody>
          <a:bodyPr/>
          <a:lstStyle/>
          <a:p>
            <a:pPr marL="0" indent="0">
              <a:buNone/>
            </a:pPr>
            <a:r>
              <a:rPr lang="ru-RU" sz="1200" dirty="0">
                <a:latin typeface="Times New Roman" panose="02020603050405020304" pitchFamily="18" charset="0"/>
                <a:cs typeface="Times New Roman" panose="02020603050405020304" pitchFamily="18" charset="0"/>
              </a:rPr>
              <a:t>Так незаметно пролетело лето и наступила осень.</a:t>
            </a:r>
          </a:p>
          <a:p>
            <a:pPr marL="0" indent="0">
              <a:buNone/>
            </a:pPr>
            <a:r>
              <a:rPr lang="ru-RU" sz="1200" dirty="0">
                <a:latin typeface="Times New Roman" panose="02020603050405020304" pitchFamily="18" charset="0"/>
                <a:cs typeface="Times New Roman" panose="02020603050405020304" pitchFamily="18" charset="0"/>
              </a:rPr>
              <a:t>Как то ранним осенним утром друзья вновь полетели чтобы найти гусеницу. Но ее не оказалось на земле. Долго звали пчела и голубь гусеницу, но никто им не ответил. Да и травы уже не было. Только один, одинокий желтый лист лежал на земле, а на нем, странный предмет . Это был кокон, темно-коричневого цвета. Посмотрели на него друзья, постучали, но из кокона не доносилось ни единого звука. Тишина. Еще долго голубь </a:t>
            </a:r>
            <a:r>
              <a:rPr lang="ru-RU" sz="1200" dirty="0" err="1">
                <a:latin typeface="Times New Roman" panose="02020603050405020304" pitchFamily="18" charset="0"/>
                <a:cs typeface="Times New Roman" panose="02020603050405020304" pitchFamily="18" charset="0"/>
              </a:rPr>
              <a:t>Гурлыка</a:t>
            </a:r>
            <a:r>
              <a:rPr lang="ru-RU" sz="1200" dirty="0">
                <a:latin typeface="Times New Roman" panose="02020603050405020304" pitchFamily="18" charset="0"/>
                <a:cs typeface="Times New Roman" panose="02020603050405020304" pitchFamily="18" charset="0"/>
              </a:rPr>
              <a:t> и пчела </a:t>
            </a:r>
            <a:r>
              <a:rPr lang="ru-RU" sz="1200" dirty="0" err="1">
                <a:latin typeface="Times New Roman" panose="02020603050405020304" pitchFamily="18" charset="0"/>
                <a:cs typeface="Times New Roman" panose="02020603050405020304" pitchFamily="18" charset="0"/>
              </a:rPr>
              <a:t>Жужа</a:t>
            </a:r>
            <a:r>
              <a:rPr lang="ru-RU" sz="1200" dirty="0">
                <a:latin typeface="Times New Roman" panose="02020603050405020304" pitchFamily="18" charset="0"/>
                <a:cs typeface="Times New Roman" panose="02020603050405020304" pitchFamily="18" charset="0"/>
              </a:rPr>
              <a:t> ждали, не появится ли гусеница. Но так никто не появился.</a:t>
            </a:r>
          </a:p>
          <a:p>
            <a:pPr marL="0" indent="0">
              <a:buNone/>
            </a:pPr>
            <a:r>
              <a:rPr lang="ru-RU" sz="1200" dirty="0">
                <a:latin typeface="Times New Roman" panose="02020603050405020304" pitchFamily="18" charset="0"/>
                <a:cs typeface="Times New Roman" panose="02020603050405020304" pitchFamily="18" charset="0"/>
              </a:rPr>
              <a:t>Прошла осень, наступила зима. А потом, после зимы пришла весна. Все снова расцвело и снова приветливое солнышко светило на небе. И снова, как и раньше встречались в небе голубь и пчела, чтобы полетать высоко в небе и понежиться на солнышке. И вот однажды, летая высоко в небе, они увидели прекрасное создание. Она порхала в небе рядом с ними и каждое ее крылышко переливалось всеми цветами радуги.</a:t>
            </a:r>
          </a:p>
          <a:p>
            <a:pPr marL="0" indent="0">
              <a:buNone/>
            </a:pPr>
            <a:r>
              <a:rPr lang="ru-RU" sz="1200" dirty="0">
                <a:latin typeface="Times New Roman" panose="02020603050405020304" pitchFamily="18" charset="0"/>
                <a:cs typeface="Times New Roman" panose="02020603050405020304" pitchFamily="18" charset="0"/>
              </a:rPr>
              <a:t>– Кто ты, – спросил у прекрасного создания голубь </a:t>
            </a:r>
            <a:r>
              <a:rPr lang="ru-RU" sz="1200" dirty="0" err="1">
                <a:latin typeface="Times New Roman" panose="02020603050405020304" pitchFamily="18" charset="0"/>
                <a:cs typeface="Times New Roman" panose="02020603050405020304" pitchFamily="18" charset="0"/>
              </a:rPr>
              <a:t>Гурлыка</a:t>
            </a:r>
            <a:r>
              <a:rPr lang="ru-RU" sz="1200" dirty="0">
                <a:latin typeface="Times New Roman" panose="02020603050405020304" pitchFamily="18" charset="0"/>
                <a:cs typeface="Times New Roman" panose="02020603050405020304" pitchFamily="18" charset="0"/>
              </a:rPr>
              <a:t>.</a:t>
            </a:r>
          </a:p>
          <a:p>
            <a:pPr marL="0" indent="0">
              <a:buNone/>
            </a:pPr>
            <a:r>
              <a:rPr lang="ru-RU" sz="1200" dirty="0">
                <a:latin typeface="Times New Roman" panose="02020603050405020304" pitchFamily="18" charset="0"/>
                <a:cs typeface="Times New Roman" panose="02020603050405020304" pitchFamily="18" charset="0"/>
              </a:rPr>
              <a:t>– Как, разве вы не узнаете меня? – сказала бабочка голосом гусеницы. – Я та самая гусеница, к которой вы прилетали на землю, чтобы поиграть со мной и скрасить мое одиночество.</a:t>
            </a:r>
          </a:p>
          <a:p>
            <a:pPr marL="0" indent="0">
              <a:buNone/>
            </a:pPr>
            <a:r>
              <a:rPr lang="ru-RU" sz="1200" dirty="0">
                <a:latin typeface="Times New Roman" panose="02020603050405020304" pitchFamily="18" charset="0"/>
                <a:cs typeface="Times New Roman" panose="02020603050405020304" pitchFamily="18" charset="0"/>
              </a:rPr>
              <a:t>– Но ведь ты не умела летать, у тебя было много ножек, ты медленно ползала и крыльев у тебя совсем не было – изумилась пчела </a:t>
            </a:r>
            <a:r>
              <a:rPr lang="ru-RU" sz="1200" dirty="0" err="1">
                <a:latin typeface="Times New Roman" panose="02020603050405020304" pitchFamily="18" charset="0"/>
                <a:cs typeface="Times New Roman" panose="02020603050405020304" pitchFamily="18" charset="0"/>
              </a:rPr>
              <a:t>Жужа</a:t>
            </a:r>
            <a:r>
              <a:rPr lang="ru-RU" sz="1200" dirty="0">
                <a:latin typeface="Times New Roman" panose="02020603050405020304" pitchFamily="18" charset="0"/>
                <a:cs typeface="Times New Roman" panose="02020603050405020304" pitchFamily="18" charset="0"/>
              </a:rPr>
              <a:t>.</a:t>
            </a:r>
          </a:p>
          <a:p>
            <a:pPr marL="0" indent="0">
              <a:buNone/>
            </a:pPr>
            <a:r>
              <a:rPr lang="ru-RU" sz="1200" dirty="0">
                <a:latin typeface="Times New Roman" panose="02020603050405020304" pitchFamily="18" charset="0"/>
                <a:cs typeface="Times New Roman" panose="02020603050405020304" pitchFamily="18" charset="0"/>
              </a:rPr>
              <a:t>– Правильно. У нас у бабочек всегда так. Сначала мы рождаемся гусеницами, все лето ползаем, потом мы прячемся в кокон, когда наступает осень, и там, в этом коконе, пока идет зима, гусеница превращается в бабочку, чтобы весной появиться на свет и порхать над цветами, наслаждаясь теплом и светом.</a:t>
            </a:r>
          </a:p>
          <a:p>
            <a:pPr marL="0" indent="0">
              <a:buNone/>
            </a:pPr>
            <a:r>
              <a:rPr lang="ru-RU" sz="1200" dirty="0">
                <a:latin typeface="Times New Roman" panose="02020603050405020304" pitchFamily="18" charset="0"/>
                <a:cs typeface="Times New Roman" panose="02020603050405020304" pitchFamily="18" charset="0"/>
              </a:rPr>
              <a:t>Теперь друзья все вместе каждое утро встречались в небе – и голубь </a:t>
            </a:r>
            <a:r>
              <a:rPr lang="ru-RU" sz="1200" dirty="0" err="1">
                <a:latin typeface="Times New Roman" panose="02020603050405020304" pitchFamily="18" charset="0"/>
                <a:cs typeface="Times New Roman" panose="02020603050405020304" pitchFamily="18" charset="0"/>
              </a:rPr>
              <a:t>Гурлыка</a:t>
            </a:r>
            <a:r>
              <a:rPr lang="ru-RU" sz="1200" dirty="0">
                <a:latin typeface="Times New Roman" panose="02020603050405020304" pitchFamily="18" charset="0"/>
                <a:cs typeface="Times New Roman" panose="02020603050405020304" pitchFamily="18" charset="0"/>
              </a:rPr>
              <a:t>, и пчела </a:t>
            </a:r>
            <a:r>
              <a:rPr lang="ru-RU" sz="1200" dirty="0" err="1">
                <a:latin typeface="Times New Roman" panose="02020603050405020304" pitchFamily="18" charset="0"/>
                <a:cs typeface="Times New Roman" panose="02020603050405020304" pitchFamily="18" charset="0"/>
              </a:rPr>
              <a:t>Жужа</a:t>
            </a:r>
            <a:r>
              <a:rPr lang="ru-RU" sz="1200" dirty="0">
                <a:latin typeface="Times New Roman" panose="02020603050405020304" pitchFamily="18" charset="0"/>
                <a:cs typeface="Times New Roman" panose="02020603050405020304" pitchFamily="18" charset="0"/>
              </a:rPr>
              <a:t>, и бабочка, которая раньше была совсем обыкновенной гусеницей.</a:t>
            </a:r>
          </a:p>
          <a:p>
            <a:pPr marL="0" indent="0">
              <a:buNone/>
            </a:pPr>
            <a:r>
              <a:rPr lang="ru-RU" sz="1200" dirty="0">
                <a:latin typeface="Times New Roman" panose="02020603050405020304" pitchFamily="18" charset="0"/>
                <a:cs typeface="Times New Roman" panose="02020603050405020304" pitchFamily="18" charset="0"/>
              </a:rPr>
              <a:t>Вот такие чудеса, мой юный друг. Теперь ты знаешь, что гусеница превращается в бабочку, поэтому в следующий раз, когда пойдешь по лесной тропинке, и вдруг увидишь гусеницу, не бойся ее. Ведь это та самая, просто Гусеница.</a:t>
            </a:r>
          </a:p>
          <a:p>
            <a:pPr marL="0" indent="0">
              <a:buNone/>
            </a:pP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950574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889448"/>
            <a:ext cx="8229600" cy="4968552"/>
          </a:xfrm>
        </p:spPr>
        <p:txBody>
          <a:bodyPr/>
          <a:lstStyle/>
          <a:p>
            <a:pPr marL="0" indent="0">
              <a:buNone/>
            </a:pPr>
            <a:r>
              <a:rPr lang="ru-RU" sz="1600" b="1" u="sng" dirty="0" smtClean="0">
                <a:latin typeface="Times New Roman" panose="02020603050405020304" pitchFamily="18" charset="0"/>
                <a:cs typeface="Times New Roman" panose="02020603050405020304" pitchFamily="18" charset="0"/>
              </a:rPr>
              <a:t>«Осень»</a:t>
            </a:r>
          </a:p>
          <a:p>
            <a:pPr marL="0" indent="0">
              <a:buNone/>
            </a:pPr>
            <a:r>
              <a:rPr lang="ru-RU" sz="1400" dirty="0">
                <a:latin typeface="Times New Roman" panose="02020603050405020304" pitchFamily="18" charset="0"/>
                <a:cs typeface="Times New Roman" panose="02020603050405020304" pitchFamily="18" charset="0"/>
              </a:rPr>
              <a:t>Катя начала готовиться к походу в лес еще с пятницы. Суббота </a:t>
            </a:r>
            <a:r>
              <a:rPr lang="ru-RU" sz="1400" dirty="0" err="1">
                <a:latin typeface="Times New Roman" panose="02020603050405020304" pitchFamily="18" charset="0"/>
                <a:cs typeface="Times New Roman" panose="02020603050405020304" pitchFamily="18" charset="0"/>
              </a:rPr>
              <a:t>тяну¬лась</a:t>
            </a:r>
            <a:r>
              <a:rPr lang="ru-RU" sz="1400" dirty="0">
                <a:latin typeface="Times New Roman" panose="02020603050405020304" pitchFamily="18" charset="0"/>
                <a:cs typeface="Times New Roman" panose="02020603050405020304" pitchFamily="18" charset="0"/>
              </a:rPr>
              <a:t> медленно, и, казалось, ей не будет конца. И вот оно наступило – сентябрьское воскресенье. Проснулась Катя, как только начало светать. Но дедушка Иван Иванович уже тихонько хозяйничал в кухне, собирая припасы в дорогу. Катя с дедушкой вышли на автобусную остановку, сели в автобус и поехали. Ехали долго, почти час, Катя всё в окно смотрела и остановку ждала. Но вот дедушка махнул Кате рукой, мол, приехали. Они вылезли и пошли по тропинке от остановки в гущу деревьев. Хорош лес в сентябрьскую пору! Блестят в воздухе тонкие паутинки, сыплются на землю пестрые листья. Прячет осень под пестрым ковром грибы. Но у Кати глаза зоркие. Бросилась на обочину, разбросала листья – вот и первый гриб! Скорее сорвала его, от земли очистила и побежала дедушке показывать. Но дедушка нахмурился и Катю не похвалил:</a:t>
            </a:r>
          </a:p>
          <a:p>
            <a:pPr marL="0" indent="0">
              <a:buNone/>
            </a:pPr>
            <a:r>
              <a:rPr lang="ru-RU" sz="1400" dirty="0">
                <a:latin typeface="Times New Roman" panose="02020603050405020304" pitchFamily="18" charset="0"/>
                <a:cs typeface="Times New Roman" panose="02020603050405020304" pitchFamily="18" charset="0"/>
              </a:rPr>
              <a:t>- Во-первых, это ярко-красная сыроежка, её собирать не надо. Горькая она. Во вторых, если грибы из земли вырывать, то на будущий год урожая не жди, - строго сказал он. – Грибницу повредишь. Надо ножом срезать гриб. Да не всякий, а то ты поганок нарвёшь, а потом немытыми руками в рот полезешь. Знаю я тебя!</a:t>
            </a:r>
          </a:p>
          <a:p>
            <a:pPr marL="0" indent="0">
              <a:buNone/>
            </a:pPr>
            <a:r>
              <a:rPr lang="ru-RU" sz="1400" dirty="0">
                <a:latin typeface="Times New Roman" panose="02020603050405020304" pitchFamily="18" charset="0"/>
                <a:cs typeface="Times New Roman" panose="02020603050405020304" pitchFamily="18" charset="0"/>
              </a:rPr>
              <a:t>Обиделась Катя на дедушку. Что она - маленькая, в рот руками лезть. Надулась, отошла в сторону. И ножа ей дедушка не дал.</a:t>
            </a:r>
          </a:p>
          <a:p>
            <a:pPr marL="0" indent="0">
              <a:buNone/>
            </a:pPr>
            <a:r>
              <a:rPr lang="ru-RU" sz="1400" dirty="0">
                <a:latin typeface="Times New Roman" panose="02020603050405020304" pitchFamily="18" charset="0"/>
                <a:cs typeface="Times New Roman" panose="02020603050405020304" pitchFamily="18" charset="0"/>
              </a:rPr>
              <a:t>Но недолго Катя грустила. Увидела орешник и решила орехов набрать. Орехи высоко, не достать до веток. Стала Катя палки бросать и орехи сбивать. Насбивала полные карманы. Оглянулась – где же дедушка? А дедушка уже идёт по тропинке обратно, Катю высматривает и опять хмурится:</a:t>
            </a:r>
          </a:p>
          <a:p>
            <a:pPr marL="0" indent="0">
              <a:buNone/>
            </a:pPr>
            <a:r>
              <a:rPr lang="ru-RU" sz="1400" dirty="0">
                <a:latin typeface="Times New Roman" panose="02020603050405020304" pitchFamily="18" charset="0"/>
                <a:cs typeface="Times New Roman" panose="02020603050405020304" pitchFamily="18" charset="0"/>
              </a:rPr>
              <a:t>- В лесу нельзя отставать от старших, - говорит он Кате строго. – Потеряешься – кричи сразу «ау». А то я тебя до темноты искать буду.</a:t>
            </a:r>
          </a:p>
          <a:p>
            <a:pPr marL="0" indent="0">
              <a:buNone/>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597713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276872"/>
            <a:ext cx="8229600" cy="4065315"/>
          </a:xfrm>
        </p:spPr>
        <p:txBody>
          <a:bodyPr/>
          <a:lstStyle/>
          <a:p>
            <a:pPr marL="0" lvl="0" indent="0">
              <a:buNone/>
            </a:pPr>
            <a:r>
              <a:rPr lang="ru-RU" sz="1400" dirty="0">
                <a:solidFill>
                  <a:prstClr val="black"/>
                </a:solidFill>
                <a:latin typeface="Times New Roman" panose="02020603050405020304" pitchFamily="18" charset="0"/>
                <a:cs typeface="Times New Roman" panose="02020603050405020304" pitchFamily="18" charset="0"/>
              </a:rPr>
              <a:t>Показала Катя дедушке орехи. Засмеялся дедушка:</a:t>
            </a:r>
          </a:p>
          <a:p>
            <a:pPr lvl="0">
              <a:buFontTx/>
              <a:buChar char="-"/>
            </a:pPr>
            <a:r>
              <a:rPr lang="ru-RU" sz="1400" dirty="0" smtClean="0">
                <a:solidFill>
                  <a:prstClr val="black"/>
                </a:solidFill>
                <a:latin typeface="Times New Roman" panose="02020603050405020304" pitchFamily="18" charset="0"/>
                <a:cs typeface="Times New Roman" panose="02020603050405020304" pitchFamily="18" charset="0"/>
              </a:rPr>
              <a:t>Это </a:t>
            </a:r>
            <a:r>
              <a:rPr lang="ru-RU" sz="1400" dirty="0">
                <a:solidFill>
                  <a:prstClr val="black"/>
                </a:solidFill>
                <a:latin typeface="Times New Roman" panose="02020603050405020304" pitchFamily="18" charset="0"/>
                <a:cs typeface="Times New Roman" panose="02020603050405020304" pitchFamily="18" charset="0"/>
              </a:rPr>
              <a:t>же жёлуди, дурёха. Их люди не едят</a:t>
            </a:r>
            <a:r>
              <a:rPr lang="ru-RU" sz="1400" dirty="0" smtClean="0">
                <a:solidFill>
                  <a:prstClr val="black"/>
                </a:solidFill>
                <a:latin typeface="Times New Roman" panose="02020603050405020304" pitchFamily="18" charset="0"/>
                <a:cs typeface="Times New Roman" panose="02020603050405020304" pitchFamily="18" charset="0"/>
              </a:rPr>
              <a:t>.</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Рассердилась Катя, высыпала жёлуди из кармана и ногой топтать стала. А дедушка не разрешает топтать:</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 Люди не едят жёлуди, а белке, кабану, птице жёлудь – отличное лакомство. Не порти жёлуди зазря.</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Подобрал дедушка жёлуди и сунул в карман. Велел Кате букет из осенних листьев собрать – для мамы. А потом её обедать позвал. Пообедали они бутербродами, сидя прямо на жухлой траве. Катя конфетку съела и фантик на землю бросила. Дедушка поднять велел:</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 Тут, - говорит, - тебе не город, дворников нет. Нельзя в лесу мусорить. Мы тут в гостях, должны себя прилично вести.</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Сколько, оказывается, всяких правил в лесу соблюдать надо. Устала Катя, и пошли они с дедушкой опять на остановку. Домой приехали, Катя маме Тамаре взахлёб рассказывала, как в лесу здорово, как хорошо пахнет. Букет из листьев в вазу поставили, красиво. Жалко, что она грибов не нашла. Зато у дедушки полная корзинка. А Катю дедушка научил из желудей человечков делать и собачек. Оказывается, и они на что-то сгодились. </a:t>
            </a:r>
          </a:p>
          <a:p>
            <a:pPr marL="0" indent="0">
              <a:buNone/>
            </a:pPr>
            <a:endParaRPr lang="ru-RU" dirty="0"/>
          </a:p>
        </p:txBody>
      </p:sp>
    </p:spTree>
    <p:extLst>
      <p:ext uri="{BB962C8B-B14F-4D97-AF65-F5344CB8AC3E}">
        <p14:creationId xmlns:p14="http://schemas.microsoft.com/office/powerpoint/2010/main" xmlns="" val="3574980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132856"/>
            <a:ext cx="8229600" cy="4608512"/>
          </a:xfrm>
        </p:spPr>
        <p:txBody>
          <a:bodyPr/>
          <a:lstStyle/>
          <a:p>
            <a:pPr marL="0" indent="0" algn="ctr">
              <a:buNone/>
            </a:pPr>
            <a:r>
              <a:rPr lang="ru-RU" sz="1400" b="1" i="1" dirty="0" smtClean="0">
                <a:latin typeface="Times New Roman" panose="02020603050405020304" pitchFamily="18" charset="0"/>
                <a:cs typeface="Times New Roman" panose="02020603050405020304" pitchFamily="18" charset="0"/>
              </a:rPr>
              <a:t>Игры по ознакомлению с овощами и фруктами.</a:t>
            </a:r>
          </a:p>
          <a:p>
            <a:pPr marL="0" indent="0">
              <a:buNone/>
            </a:pPr>
            <a:r>
              <a:rPr lang="ru-RU" sz="1400" u="sng" dirty="0" smtClean="0">
                <a:latin typeface="Times New Roman" panose="02020603050405020304" pitchFamily="18" charset="0"/>
                <a:cs typeface="Times New Roman" panose="02020603050405020304" pitchFamily="18" charset="0"/>
              </a:rPr>
              <a:t>«</a:t>
            </a:r>
            <a:r>
              <a:rPr lang="ru-RU" sz="1400" u="sng" dirty="0">
                <a:latin typeface="Times New Roman" panose="02020603050405020304" pitchFamily="18" charset="0"/>
                <a:cs typeface="Times New Roman" panose="02020603050405020304" pitchFamily="18" charset="0"/>
              </a:rPr>
              <a:t>Найди, что покажу»</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Найти предмет по сходству.</a:t>
            </a:r>
          </a:p>
          <a:p>
            <a:pPr marL="0" indent="0">
              <a:buNone/>
            </a:pPr>
            <a:r>
              <a:rPr lang="ru-RU" sz="1400" dirty="0">
                <a:latin typeface="Times New Roman" panose="02020603050405020304" pitchFamily="18" charset="0"/>
                <a:cs typeface="Times New Roman" panose="02020603050405020304" pitchFamily="18" charset="0"/>
              </a:rPr>
              <a:t>Игровое действие. Поиск предмета, показанного и спрятанного воспитателем.</a:t>
            </a:r>
          </a:p>
          <a:p>
            <a:pPr marL="0" indent="0">
              <a:buNone/>
            </a:pPr>
            <a:r>
              <a:rPr lang="ru-RU" sz="1400" dirty="0">
                <a:latin typeface="Times New Roman" panose="02020603050405020304" pitchFamily="18" charset="0"/>
                <a:cs typeface="Times New Roman" panose="02020603050405020304" pitchFamily="18" charset="0"/>
              </a:rPr>
              <a:t>Правило. Под салфетку заглядывать нельзя.</a:t>
            </a:r>
          </a:p>
          <a:p>
            <a:pPr marL="0" indent="0">
              <a:buNone/>
            </a:pPr>
            <a:r>
              <a:rPr lang="ru-RU" sz="1400" dirty="0">
                <a:latin typeface="Times New Roman" panose="02020603050405020304" pitchFamily="18" charset="0"/>
                <a:cs typeface="Times New Roman" panose="02020603050405020304" pitchFamily="18" charset="0"/>
              </a:rPr>
              <a:t>Оборудование. На двух подносах разложить одинаковые наборы овощей и фруктов. Один (для воспитателя) накрыть салфеткой.</a:t>
            </a:r>
          </a:p>
          <a:p>
            <a:pPr marL="0" indent="0">
              <a:buNone/>
            </a:pPr>
            <a:r>
              <a:rPr lang="ru-RU" sz="1400" dirty="0">
                <a:latin typeface="Times New Roman" panose="02020603050405020304" pitchFamily="18" charset="0"/>
                <a:cs typeface="Times New Roman" panose="02020603050405020304" pitchFamily="18" charset="0"/>
              </a:rPr>
              <a:t>Ход игры. Воспитатель показывает на короткое время один из предметов, спрятанных под салфеткой, и снова убирает его, затем предлагает детям: «Найдите на другом подносе такой же и вспомните, как он называется».</a:t>
            </a:r>
          </a:p>
          <a:p>
            <a:pPr marL="0" indent="0">
              <a:buNone/>
            </a:pPr>
            <a:r>
              <a:rPr lang="ru-RU" sz="1400" dirty="0">
                <a:latin typeface="Times New Roman" panose="02020603050405020304" pitchFamily="18" charset="0"/>
                <a:cs typeface="Times New Roman" panose="02020603050405020304" pitchFamily="18" charset="0"/>
              </a:rPr>
              <a:t>Дети по очереди выполняют задание, пока все фрукты и овощи, спрятанные под салфеткой, не будут названы.</a:t>
            </a:r>
          </a:p>
          <a:p>
            <a:pPr marL="0" indent="0">
              <a:buNone/>
            </a:pPr>
            <a:r>
              <a:rPr lang="ru-RU" sz="1400" dirty="0">
                <a:latin typeface="Times New Roman" panose="02020603050405020304" pitchFamily="18" charset="0"/>
                <a:cs typeface="Times New Roman" panose="02020603050405020304" pitchFamily="18" charset="0"/>
              </a:rPr>
              <a:t>Примечание. В дальнейшем игру можно усложнить, добавляя овощи и фрукты, похожие по форме, но отличающиеся по окраске. Например: свеклу, репу; лимон, картофель, помидор, яблоко и др.</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174888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961456"/>
            <a:ext cx="8229600" cy="4896544"/>
          </a:xfrm>
        </p:spPr>
        <p:txBody>
          <a:bodyPr/>
          <a:lstStyle/>
          <a:p>
            <a:pPr marL="0" indent="0">
              <a:buNone/>
            </a:pPr>
            <a:r>
              <a:rPr lang="ru-RU" sz="1400" b="1" u="sng" dirty="0" smtClean="0">
                <a:latin typeface="Times New Roman" panose="02020603050405020304" pitchFamily="18" charset="0"/>
                <a:cs typeface="Times New Roman" panose="02020603050405020304" pitchFamily="18" charset="0"/>
              </a:rPr>
              <a:t>«Лесной пожар»</a:t>
            </a:r>
          </a:p>
          <a:p>
            <a:pPr marL="0" indent="0">
              <a:buNone/>
            </a:pPr>
            <a:r>
              <a:rPr lang="ru-RU" sz="1200" dirty="0">
                <a:latin typeface="Times New Roman" panose="02020603050405020304" pitchFamily="18" charset="0"/>
                <a:cs typeface="Times New Roman" panose="02020603050405020304" pitchFamily="18" charset="0"/>
              </a:rPr>
              <a:t>Сценка 1</a:t>
            </a:r>
          </a:p>
          <a:p>
            <a:pPr marL="0" indent="0">
              <a:buNone/>
            </a:pPr>
            <a:r>
              <a:rPr lang="ru-RU" sz="1200" dirty="0">
                <a:latin typeface="Times New Roman" panose="02020603050405020304" pitchFamily="18" charset="0"/>
                <a:cs typeface="Times New Roman" panose="02020603050405020304" pitchFamily="18" charset="0"/>
              </a:rPr>
              <a:t>Лесная полянка, два мальчика шалят. 1-й мальчик. О-го-го, э-</a:t>
            </a:r>
            <a:r>
              <a:rPr lang="ru-RU" sz="1200" dirty="0" err="1">
                <a:latin typeface="Times New Roman" panose="02020603050405020304" pitchFamily="18" charset="0"/>
                <a:cs typeface="Times New Roman" panose="02020603050405020304" pitchFamily="18" charset="0"/>
              </a:rPr>
              <a:t>ге</a:t>
            </a:r>
            <a:r>
              <a:rPr lang="ru-RU" sz="1200" dirty="0">
                <a:latin typeface="Times New Roman" panose="02020603050405020304" pitchFamily="18" charset="0"/>
                <a:cs typeface="Times New Roman" panose="02020603050405020304" pitchFamily="18" charset="0"/>
              </a:rPr>
              <a:t>-гей! 2-й мальчик. О-го-го! Э-</a:t>
            </a:r>
            <a:r>
              <a:rPr lang="ru-RU" sz="1200" dirty="0" err="1">
                <a:latin typeface="Times New Roman" panose="02020603050405020304" pitchFamily="18" charset="0"/>
                <a:cs typeface="Times New Roman" panose="02020603050405020304" pitchFamily="18" charset="0"/>
              </a:rPr>
              <a:t>ге</a:t>
            </a:r>
            <a:r>
              <a:rPr lang="ru-RU" sz="1200" dirty="0">
                <a:latin typeface="Times New Roman" panose="02020603050405020304" pitchFamily="18" charset="0"/>
                <a:cs typeface="Times New Roman" panose="02020603050405020304" pitchFamily="18" charset="0"/>
              </a:rPr>
              <a:t>-гей! Распугаем всех зверей.</a:t>
            </a:r>
          </a:p>
          <a:p>
            <a:pPr marL="0" indent="0">
              <a:buNone/>
            </a:pPr>
            <a:r>
              <a:rPr lang="ru-RU" sz="1200" dirty="0">
                <a:latin typeface="Times New Roman" panose="02020603050405020304" pitchFamily="18" charset="0"/>
                <a:cs typeface="Times New Roman" panose="02020603050405020304" pitchFamily="18" charset="0"/>
              </a:rPr>
              <a:t>1-й мальчик. Видишь хворост на полянке? Спички у тебя в кармане?</a:t>
            </a:r>
          </a:p>
          <a:p>
            <a:pPr marL="0" indent="0">
              <a:buNone/>
            </a:pPr>
            <a:r>
              <a:rPr lang="ru-RU" sz="1200" dirty="0">
                <a:latin typeface="Times New Roman" panose="02020603050405020304" pitchFamily="18" charset="0"/>
                <a:cs typeface="Times New Roman" panose="02020603050405020304" pitchFamily="18" charset="0"/>
              </a:rPr>
              <a:t>2-й мальчик. Да!</a:t>
            </a:r>
          </a:p>
          <a:p>
            <a:pPr marL="0" indent="0">
              <a:buNone/>
            </a:pPr>
            <a:r>
              <a:rPr lang="ru-RU" sz="1200" dirty="0">
                <a:latin typeface="Times New Roman" panose="02020603050405020304" pitchFamily="18" charset="0"/>
                <a:cs typeface="Times New Roman" panose="02020603050405020304" pitchFamily="18" charset="0"/>
              </a:rPr>
              <a:t>1-й мальчик. Давай костер разожжем, поиграем с огоньком (зажигают хворост).</a:t>
            </a:r>
          </a:p>
          <a:p>
            <a:pPr marL="0" indent="0">
              <a:buNone/>
            </a:pPr>
            <a:r>
              <a:rPr lang="ru-RU" sz="1200" dirty="0">
                <a:latin typeface="Times New Roman" panose="02020603050405020304" pitchFamily="18" charset="0"/>
                <a:cs typeface="Times New Roman" panose="02020603050405020304" pitchFamily="18" charset="0"/>
              </a:rPr>
              <a:t>2-й мальчик. Видишь, искры полетели? Ветер их несет на ели, может загореться лес, побежим, опасно здесь.</a:t>
            </a:r>
          </a:p>
          <a:p>
            <a:pPr marL="0" indent="0">
              <a:buNone/>
            </a:pPr>
            <a:r>
              <a:rPr lang="ru-RU" sz="1200" dirty="0">
                <a:latin typeface="Times New Roman" panose="02020603050405020304" pitchFamily="18" charset="0"/>
                <a:cs typeface="Times New Roman" panose="02020603050405020304" pitchFamily="18" charset="0"/>
              </a:rPr>
              <a:t>Появляется сова.</a:t>
            </a:r>
          </a:p>
          <a:p>
            <a:pPr marL="0" indent="0">
              <a:buNone/>
            </a:pPr>
            <a:r>
              <a:rPr lang="ru-RU" sz="1200" dirty="0">
                <a:latin typeface="Times New Roman" panose="02020603050405020304" pitchFamily="18" charset="0"/>
                <a:cs typeface="Times New Roman" panose="02020603050405020304" pitchFamily="18" charset="0"/>
              </a:rPr>
              <a:t>Сова. Нехорошие мальчишки, хулиганы, шалунишки! Потушите свой костер, ведь огонь ужасно скор. Мальчики дразнят сову.</a:t>
            </a:r>
          </a:p>
          <a:p>
            <a:pPr marL="0" indent="0">
              <a:buNone/>
            </a:pPr>
            <a:r>
              <a:rPr lang="ru-RU" sz="1200" dirty="0">
                <a:latin typeface="Times New Roman" panose="02020603050405020304" pitchFamily="18" charset="0"/>
                <a:cs typeface="Times New Roman" panose="02020603050405020304" pitchFamily="18" charset="0"/>
              </a:rPr>
              <a:t>1-й мальчик. Здравствуй, Совушка-сова, брось ты мудрые слова. </a:t>
            </a:r>
          </a:p>
          <a:p>
            <a:pPr marL="0" indent="0">
              <a:buNone/>
            </a:pPr>
            <a:r>
              <a:rPr lang="ru-RU" sz="1200" dirty="0">
                <a:latin typeface="Times New Roman" panose="02020603050405020304" pitchFamily="18" charset="0"/>
                <a:cs typeface="Times New Roman" panose="02020603050405020304" pitchFamily="18" charset="0"/>
              </a:rPr>
              <a:t>Сова. Как не стыдно хулигану!</a:t>
            </a:r>
          </a:p>
          <a:p>
            <a:pPr marL="0" indent="0">
              <a:buNone/>
            </a:pPr>
            <a:r>
              <a:rPr lang="ru-RU" sz="1200" dirty="0">
                <a:latin typeface="Times New Roman" panose="02020603050405020304" pitchFamily="18" charset="0"/>
                <a:cs typeface="Times New Roman" panose="02020603050405020304" pitchFamily="18" charset="0"/>
              </a:rPr>
              <a:t>2-й мальчик. Надо быстро убегать. Дым клубится до небес. Это загорелся лес.</a:t>
            </a:r>
          </a:p>
          <a:p>
            <a:pPr marL="0" indent="0">
              <a:buNone/>
            </a:pPr>
            <a:r>
              <a:rPr lang="ru-RU" sz="1200" dirty="0">
                <a:latin typeface="Times New Roman" panose="02020603050405020304" pitchFamily="18" charset="0"/>
                <a:cs typeface="Times New Roman" panose="02020603050405020304" pitchFamily="18" charset="0"/>
              </a:rPr>
              <a:t>Мальчики убегают.</a:t>
            </a:r>
          </a:p>
          <a:p>
            <a:pPr marL="0" indent="0">
              <a:buNone/>
            </a:pPr>
            <a:r>
              <a:rPr lang="ru-RU" sz="1200" dirty="0">
                <a:latin typeface="Times New Roman" panose="02020603050405020304" pitchFamily="18" charset="0"/>
                <a:cs typeface="Times New Roman" panose="02020603050405020304" pitchFamily="18" charset="0"/>
              </a:rPr>
              <a:t>Сценка 2</a:t>
            </a:r>
          </a:p>
          <a:p>
            <a:pPr marL="0" indent="0">
              <a:buNone/>
            </a:pPr>
            <a:r>
              <a:rPr lang="ru-RU" sz="1200" dirty="0">
                <a:latin typeface="Times New Roman" panose="02020603050405020304" pitchFamily="18" charset="0"/>
                <a:cs typeface="Times New Roman" panose="02020603050405020304" pitchFamily="18" charset="0"/>
              </a:rPr>
              <a:t>На полянке появляется зайчонок.</a:t>
            </a:r>
          </a:p>
          <a:p>
            <a:pPr marL="0" indent="0">
              <a:buNone/>
            </a:pPr>
            <a:r>
              <a:rPr lang="ru-RU" sz="1200" dirty="0">
                <a:latin typeface="Times New Roman" panose="02020603050405020304" pitchFamily="18" charset="0"/>
                <a:cs typeface="Times New Roman" panose="02020603050405020304" pitchFamily="18" charset="0"/>
              </a:rPr>
              <a:t>Зайчонок (испуганно). Ой, беда! Пожар в лесу. Надо бы позвать лису. Побегу к ней (бежит, нет, вернусь (останавливается). Очень я ее боюсь. Как же быть, ведь лес в огне. Стыдно так бояться мне (ищет лису). Эй, лиса, ты где, лиса? Слышу чьи-то голоса.</a:t>
            </a:r>
          </a:p>
          <a:p>
            <a:pPr marL="0" indent="0">
              <a:buNone/>
            </a:pPr>
            <a:r>
              <a:rPr lang="ru-RU" sz="1200" dirty="0">
                <a:latin typeface="Times New Roman" panose="02020603050405020304" pitchFamily="18" charset="0"/>
                <a:cs typeface="Times New Roman" panose="02020603050405020304" pitchFamily="18" charset="0"/>
              </a:rPr>
              <a:t>Появляется лиса.</a:t>
            </a:r>
          </a:p>
          <a:p>
            <a:pPr marL="0" indent="0">
              <a:buNone/>
            </a:pP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555292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023362"/>
            <a:ext cx="8229600" cy="4824536"/>
          </a:xfrm>
        </p:spPr>
        <p:txBody>
          <a:bodyPr/>
          <a:lstStyle/>
          <a:p>
            <a:pPr marL="0" indent="0">
              <a:buNone/>
            </a:pPr>
            <a:r>
              <a:rPr lang="ru-RU" sz="1200" dirty="0">
                <a:latin typeface="Times New Roman" panose="02020603050405020304" pitchFamily="18" charset="0"/>
                <a:cs typeface="Times New Roman" panose="02020603050405020304" pitchFamily="18" charset="0"/>
              </a:rPr>
              <a:t>Сценка 3</a:t>
            </a:r>
          </a:p>
          <a:p>
            <a:pPr marL="0" indent="0">
              <a:buNone/>
            </a:pPr>
            <a:r>
              <a:rPr lang="ru-RU" sz="1200" dirty="0">
                <a:latin typeface="Times New Roman" panose="02020603050405020304" pitchFamily="18" charset="0"/>
                <a:cs typeface="Times New Roman" panose="02020603050405020304" pitchFamily="18" charset="0"/>
              </a:rPr>
              <a:t>Лиса. Серый зайка! Неужели? Есть лисята захотели. Кстати, ты сюда пришел! (Хищно.) Будет что накрыть на стол. (Идет к нему.)</a:t>
            </a:r>
          </a:p>
          <a:p>
            <a:pPr marL="0" indent="0">
              <a:buNone/>
            </a:pPr>
            <a:r>
              <a:rPr lang="ru-RU" sz="1200" dirty="0" smtClean="0">
                <a:latin typeface="Times New Roman" panose="02020603050405020304" pitchFamily="18" charset="0"/>
                <a:cs typeface="Times New Roman" panose="02020603050405020304" pitchFamily="18" charset="0"/>
              </a:rPr>
              <a:t>Зайка</a:t>
            </a:r>
            <a:r>
              <a:rPr lang="ru-RU" sz="1200" dirty="0">
                <a:latin typeface="Times New Roman" panose="02020603050405020304" pitchFamily="18" charset="0"/>
                <a:cs typeface="Times New Roman" panose="02020603050405020304" pitchFamily="18" charset="0"/>
              </a:rPr>
              <a:t>. Видишь, дым под небеса? Это лес горит, лиса.</a:t>
            </a:r>
          </a:p>
          <a:p>
            <a:pPr marL="0" indent="0">
              <a:buNone/>
            </a:pPr>
            <a:r>
              <a:rPr lang="ru-RU" sz="1200" dirty="0" smtClean="0">
                <a:latin typeface="Times New Roman" panose="02020603050405020304" pitchFamily="18" charset="0"/>
                <a:cs typeface="Times New Roman" panose="02020603050405020304" pitchFamily="18" charset="0"/>
              </a:rPr>
              <a:t>Лиса</a:t>
            </a:r>
            <a:r>
              <a:rPr lang="ru-RU" sz="1200" dirty="0">
                <a:latin typeface="Times New Roman" panose="02020603050405020304" pitchFamily="18" charset="0"/>
                <a:cs typeface="Times New Roman" panose="02020603050405020304" pitchFamily="18" charset="0"/>
              </a:rPr>
              <a:t>. Кто зажег его?</a:t>
            </a:r>
          </a:p>
          <a:p>
            <a:pPr marL="0" indent="0">
              <a:buNone/>
            </a:pPr>
            <a:r>
              <a:rPr lang="ru-RU" sz="1200" dirty="0">
                <a:latin typeface="Times New Roman" panose="02020603050405020304" pitchFamily="18" charset="0"/>
                <a:cs typeface="Times New Roman" panose="02020603050405020304" pitchFamily="18" charset="0"/>
              </a:rPr>
              <a:t>Зайка. Не знаю.</a:t>
            </a:r>
          </a:p>
          <a:p>
            <a:pPr marL="0" indent="0">
              <a:buNone/>
            </a:pPr>
            <a:r>
              <a:rPr lang="ru-RU" sz="1200" dirty="0">
                <a:latin typeface="Times New Roman" panose="02020603050405020304" pitchFamily="18" charset="0"/>
                <a:cs typeface="Times New Roman" panose="02020603050405020304" pitchFamily="18" charset="0"/>
              </a:rPr>
              <a:t>Лиса. Лес горит — беда большая. Время нечего терять — надо волка разыскать. Знаю я его жилище. Побежали, там поищем.</a:t>
            </a:r>
          </a:p>
          <a:p>
            <a:pPr marL="0" indent="0">
              <a:buNone/>
            </a:pPr>
            <a:r>
              <a:rPr lang="ru-RU" sz="1200" dirty="0">
                <a:latin typeface="Times New Roman" panose="02020603050405020304" pitchFamily="18" charset="0"/>
                <a:cs typeface="Times New Roman" panose="02020603050405020304" pitchFamily="18" charset="0"/>
              </a:rPr>
              <a:t>Убегают.</a:t>
            </a:r>
          </a:p>
          <a:p>
            <a:pPr marL="0" indent="0">
              <a:buNone/>
            </a:pPr>
            <a:r>
              <a:rPr lang="ru-RU" sz="1200" dirty="0">
                <a:latin typeface="Times New Roman" panose="02020603050405020304" pitchFamily="18" charset="0"/>
                <a:cs typeface="Times New Roman" panose="02020603050405020304" pitchFamily="18" charset="0"/>
              </a:rPr>
              <a:t>Сценка 4</a:t>
            </a:r>
          </a:p>
          <a:p>
            <a:pPr marL="0" indent="0">
              <a:buNone/>
            </a:pPr>
            <a:r>
              <a:rPr lang="ru-RU" sz="1200" dirty="0">
                <a:latin typeface="Times New Roman" panose="02020603050405020304" pitchFamily="18" charset="0"/>
                <a:cs typeface="Times New Roman" panose="02020603050405020304" pitchFamily="18" charset="0"/>
              </a:rPr>
              <a:t>Лиса. Здесь живут они с волчицей. Крикнем вместе: Волк! Беда!</a:t>
            </a:r>
          </a:p>
          <a:p>
            <a:pPr marL="0" indent="0">
              <a:buNone/>
            </a:pPr>
            <a:r>
              <a:rPr lang="ru-RU" sz="1200" dirty="0">
                <a:latin typeface="Times New Roman" panose="02020603050405020304" pitchFamily="18" charset="0"/>
                <a:cs typeface="Times New Roman" panose="02020603050405020304" pitchFamily="18" charset="0"/>
              </a:rPr>
              <a:t>Появляется волк.</a:t>
            </a:r>
          </a:p>
          <a:p>
            <a:pPr marL="0" indent="0">
              <a:buNone/>
            </a:pPr>
            <a:r>
              <a:rPr lang="ru-RU" sz="1200" dirty="0">
                <a:latin typeface="Times New Roman" panose="02020603050405020304" pitchFamily="18" charset="0"/>
                <a:cs typeface="Times New Roman" panose="02020603050405020304" pitchFamily="18" charset="0"/>
              </a:rPr>
              <a:t>Волк. Кто пожаловал сюда? Что за чудеса в лесу? Вижу с зайцем я лису.</a:t>
            </a:r>
          </a:p>
          <a:p>
            <a:pPr marL="0" indent="0">
              <a:buNone/>
            </a:pPr>
            <a:r>
              <a:rPr lang="ru-RU" sz="1200" dirty="0">
                <a:latin typeface="Times New Roman" panose="02020603050405020304" pitchFamily="18" charset="0"/>
                <a:cs typeface="Times New Roman" panose="02020603050405020304" pitchFamily="18" charset="0"/>
              </a:rPr>
              <a:t>Лиса. Оттого мы вместе здесь, что горит зеленый лес. Мы пришли к тебе, волчок, чтоб пожар тушить помог.</a:t>
            </a:r>
          </a:p>
          <a:p>
            <a:pPr marL="0" indent="0">
              <a:buNone/>
            </a:pPr>
            <a:r>
              <a:rPr lang="ru-RU" sz="1200" dirty="0">
                <a:latin typeface="Times New Roman" panose="02020603050405020304" pitchFamily="18" charset="0"/>
                <a:cs typeface="Times New Roman" panose="02020603050405020304" pitchFamily="18" charset="0"/>
              </a:rPr>
              <a:t>Волк. Нам не справиться одним. За медведем побежим. Он хозяин наш лесной, побежали все за мной.</a:t>
            </a:r>
          </a:p>
          <a:p>
            <a:pPr marL="0" indent="0">
              <a:buNone/>
            </a:pPr>
            <a:r>
              <a:rPr lang="ru-RU" sz="1200" dirty="0">
                <a:latin typeface="Times New Roman" panose="02020603050405020304" pitchFamily="18" charset="0"/>
                <a:cs typeface="Times New Roman" panose="02020603050405020304" pitchFamily="18" charset="0"/>
              </a:rPr>
              <a:t>Убегают.</a:t>
            </a:r>
          </a:p>
          <a:p>
            <a:pPr marL="0" indent="0">
              <a:buNone/>
            </a:pPr>
            <a:r>
              <a:rPr lang="ru-RU" sz="1200" dirty="0">
                <a:latin typeface="Times New Roman" panose="02020603050405020304" pitchFamily="18" charset="0"/>
                <a:cs typeface="Times New Roman" panose="02020603050405020304" pitchFamily="18" charset="0"/>
              </a:rPr>
              <a:t>Сценка 5</a:t>
            </a:r>
          </a:p>
          <a:p>
            <a:pPr marL="0" indent="0">
              <a:buNone/>
            </a:pPr>
            <a:r>
              <a:rPr lang="ru-RU" sz="1200" dirty="0">
                <a:latin typeface="Times New Roman" panose="02020603050405020304" pitchFamily="18" charset="0"/>
                <a:cs typeface="Times New Roman" panose="02020603050405020304" pitchFamily="18" charset="0"/>
              </a:rPr>
              <a:t>Медведь поливает огород. Появляются звери.</a:t>
            </a:r>
          </a:p>
          <a:p>
            <a:pPr marL="0" indent="0">
              <a:buNone/>
            </a:pPr>
            <a:r>
              <a:rPr lang="ru-RU" sz="1200" dirty="0">
                <a:latin typeface="Times New Roman" panose="02020603050405020304" pitchFamily="18" charset="0"/>
                <a:cs typeface="Times New Roman" panose="02020603050405020304" pitchFamily="18" charset="0"/>
              </a:rPr>
              <a:t>Волк. Вот и Мишин огород, вот он воду в бочку льет.</a:t>
            </a:r>
          </a:p>
          <a:p>
            <a:pPr marL="0" indent="0">
              <a:buNone/>
            </a:pPr>
            <a:r>
              <a:rPr lang="ru-RU" sz="1200" dirty="0">
                <a:latin typeface="Times New Roman" panose="02020603050405020304" pitchFamily="18" charset="0"/>
                <a:cs typeface="Times New Roman" panose="02020603050405020304" pitchFamily="18" charset="0"/>
              </a:rPr>
              <a:t>Все. Миша! Лес горит, беда!</a:t>
            </a:r>
          </a:p>
          <a:p>
            <a:pPr marL="0" indent="0">
              <a:buNone/>
            </a:pPr>
            <a:r>
              <a:rPr lang="ru-RU" sz="1200" dirty="0">
                <a:latin typeface="Times New Roman" panose="02020603050405020304" pitchFamily="18" charset="0"/>
                <a:cs typeface="Times New Roman" panose="02020603050405020304" pitchFamily="18" charset="0"/>
              </a:rPr>
              <a:t>Медведь (идет к ним). Кто зажег его, когда</a:t>
            </a:r>
            <a:r>
              <a:rPr lang="ru-RU" sz="1200" dirty="0" smtClean="0">
                <a:latin typeface="Times New Roman" panose="02020603050405020304" pitchFamily="18" charset="0"/>
                <a:cs typeface="Times New Roman" panose="02020603050405020304" pitchFamily="18" charset="0"/>
              </a:rPr>
              <a:t>?</a:t>
            </a: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873788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060848"/>
            <a:ext cx="8229600" cy="4869160"/>
          </a:xfrm>
        </p:spPr>
        <p:txBody>
          <a:bodyPr/>
          <a:lstStyle/>
          <a:p>
            <a:pPr marL="0" lvl="0" indent="0">
              <a:buNone/>
            </a:pPr>
            <a:r>
              <a:rPr lang="ru-RU" sz="1200" dirty="0">
                <a:solidFill>
                  <a:prstClr val="black"/>
                </a:solidFill>
                <a:latin typeface="Times New Roman" panose="02020603050405020304" pitchFamily="18" charset="0"/>
                <a:cs typeface="Times New Roman" panose="02020603050405020304" pitchFamily="18" charset="0"/>
              </a:rPr>
              <a:t>Лиса. Мы не знаем ничего. Как нам потушить его? У тебя спросить хотели.</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Верно, вовремя успели. Главное, вода нужна. Бочка у меня полна.</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Волк. Ведра тоже надо взять, чтобы пламя заливать.</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Вот вам ведра, получайте. Все бежим скорей, друзья. </a:t>
            </a:r>
          </a:p>
          <a:p>
            <a:pPr marL="0" lvl="0" indent="0">
              <a:buNone/>
            </a:pPr>
            <a:r>
              <a:rPr lang="ru-RU" sz="1200" dirty="0" smtClean="0">
                <a:solidFill>
                  <a:prstClr val="black"/>
                </a:solidFill>
                <a:latin typeface="Times New Roman" panose="02020603050405020304" pitchFamily="18" charset="0"/>
                <a:cs typeface="Times New Roman" panose="02020603050405020304" pitchFamily="18" charset="0"/>
              </a:rPr>
              <a:t>Все</a:t>
            </a:r>
            <a:r>
              <a:rPr lang="ru-RU" sz="1200" dirty="0">
                <a:solidFill>
                  <a:prstClr val="black"/>
                </a:solidFill>
                <a:latin typeface="Times New Roman" panose="02020603050405020304" pitchFamily="18" charset="0"/>
                <a:cs typeface="Times New Roman" panose="02020603050405020304" pitchFamily="18" charset="0"/>
              </a:rPr>
              <a:t>: Медлить нам никак нельзя. Лес избавим от огня.</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Сценка 6</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Прибежали, Стоп! Давайте, все цепочкою вставайте. Воду черпай, не ленись. Подавай, заливай, лес от пламени спасай. </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Тушат пожар.</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Все. Лес — наш дом. Мы в нем живем. Дружно справимся с огнем.</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Всё, огонь погас совсем. Вам, друзья, спасибо всем.</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Волк. Мы всю ночь пожар тушили. От огня не отходили.</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Лиса. До чего измучил нас, наконец-то он погас.</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Посидим и отдохнем, а потом домой пойдем.</a:t>
            </a:r>
          </a:p>
          <a:p>
            <a:pPr marL="0" lvl="0" indent="0">
              <a:buNone/>
            </a:pPr>
            <a:r>
              <a:rPr lang="ru-RU" sz="1200" dirty="0" smtClean="0">
                <a:solidFill>
                  <a:prstClr val="black"/>
                </a:solidFill>
                <a:latin typeface="Times New Roman" panose="02020603050405020304" pitchFamily="18" charset="0"/>
                <a:cs typeface="Times New Roman" panose="02020603050405020304" pitchFamily="18" charset="0"/>
              </a:rPr>
              <a:t>Все </a:t>
            </a:r>
            <a:r>
              <a:rPr lang="ru-RU" sz="1200" dirty="0">
                <a:solidFill>
                  <a:prstClr val="black"/>
                </a:solidFill>
                <a:latin typeface="Times New Roman" panose="02020603050405020304" pitchFamily="18" charset="0"/>
                <a:cs typeface="Times New Roman" panose="02020603050405020304" pitchFamily="18" charset="0"/>
              </a:rPr>
              <a:t>садятся в кружок.</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Что ты, лисонька, уныла?</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Лиса. Хвост огнем я подпалила. Как с таким хвостом ходить?</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Волк. Меньше будешь им крутить. Я обжег себе усы. а они не для красы. Связан нюх у нас с усами. Это знаете вы сами.</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Лиса. Сила есть, не нужен нюх. </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Волк. Над огнем мы вместе бились. Подружились, породнились.</a:t>
            </a:r>
          </a:p>
          <a:p>
            <a:pPr marL="0" indent="0">
              <a:buNone/>
            </a:pPr>
            <a:endParaRPr lang="ru-RU" sz="1200" dirty="0"/>
          </a:p>
        </p:txBody>
      </p:sp>
    </p:spTree>
    <p:extLst>
      <p:ext uri="{BB962C8B-B14F-4D97-AF65-F5344CB8AC3E}">
        <p14:creationId xmlns:p14="http://schemas.microsoft.com/office/powerpoint/2010/main" xmlns="" val="4523858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204864"/>
            <a:ext cx="8229600" cy="4824536"/>
          </a:xfrm>
        </p:spPr>
        <p:txBody>
          <a:bodyPr/>
          <a:lstStyle/>
          <a:p>
            <a:pPr marL="0" lvl="0" indent="0">
              <a:buNone/>
            </a:pPr>
            <a:r>
              <a:rPr lang="ru-RU" sz="1200" dirty="0">
                <a:solidFill>
                  <a:prstClr val="black"/>
                </a:solidFill>
                <a:latin typeface="Times New Roman" panose="02020603050405020304" pitchFamily="18" charset="0"/>
                <a:cs typeface="Times New Roman" panose="02020603050405020304" pitchFamily="18" charset="0"/>
              </a:rPr>
              <a:t>Лиса. Вот еще! Нашлась родня!</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(сердито). Вы не ссорьтесь у меня! (Зайке ласково.) У зайчонка все в порядке?</a:t>
            </a:r>
          </a:p>
          <a:p>
            <a:pPr marL="0" lvl="0" indent="0">
              <a:buNone/>
            </a:pPr>
            <a:r>
              <a:rPr lang="ru-RU" sz="1200" dirty="0" smtClean="0">
                <a:solidFill>
                  <a:prstClr val="black"/>
                </a:solidFill>
                <a:latin typeface="Times New Roman" panose="02020603050405020304" pitchFamily="18" charset="0"/>
                <a:cs typeface="Times New Roman" panose="02020603050405020304" pitchFamily="18" charset="0"/>
              </a:rPr>
              <a:t>Зайка </a:t>
            </a:r>
            <a:r>
              <a:rPr lang="ru-RU" sz="1200" dirty="0">
                <a:solidFill>
                  <a:prstClr val="black"/>
                </a:solidFill>
                <a:latin typeface="Times New Roman" panose="02020603050405020304" pitchFamily="18" charset="0"/>
                <a:cs typeface="Times New Roman" panose="02020603050405020304" pitchFamily="18" charset="0"/>
              </a:rPr>
              <a:t>(жалобно). Подпалил себе я пятки. Медведь. Не тужи — обжег я бок. Кто же это лес поджег?</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Сценка 7</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Появляются мальчишки.</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Мальчики собирают грибы.</a:t>
            </a:r>
          </a:p>
          <a:p>
            <a:pPr marL="0" lvl="0" indent="0">
              <a:buNone/>
            </a:pPr>
            <a:r>
              <a:rPr lang="ru-RU" sz="1200" dirty="0" smtClean="0">
                <a:solidFill>
                  <a:prstClr val="black"/>
                </a:solidFill>
                <a:latin typeface="Times New Roman" panose="02020603050405020304" pitchFamily="18" charset="0"/>
                <a:cs typeface="Times New Roman" panose="02020603050405020304" pitchFamily="18" charset="0"/>
              </a:rPr>
              <a:t>1-й </a:t>
            </a:r>
            <a:r>
              <a:rPr lang="ru-RU" sz="1200" dirty="0">
                <a:solidFill>
                  <a:prstClr val="black"/>
                </a:solidFill>
                <a:latin typeface="Times New Roman" panose="02020603050405020304" pitchFamily="18" charset="0"/>
                <a:cs typeface="Times New Roman" panose="02020603050405020304" pitchFamily="18" charset="0"/>
              </a:rPr>
              <a:t>мальчик. Здесь осинки и дубочки, под дубочками грибочки. Мы грибочки соберем и домой их отнесем.</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2-й мальчик. Посмотри-ка, гриб какой — в шляпе красной и большой.</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1-й мальчик. Ядовитый мухомор!</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Появляется сова</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Сова. Посмотрите, тут ребятки, что огонь в лесу зажгли, а потом домой ушли. А грибы то их поймали!!!</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Здесь опять они гуляют и грибочки собирают.</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Мы сейчас без лишних слов в круг возьмем озорников.</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обходит сзади мальчишек</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Это вы зажгли костер?</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1-й мальчик. Здесь медведь! Бежим домой.</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2-й мальчик. На дороге волк с лисой!</a:t>
            </a:r>
          </a:p>
          <a:p>
            <a:pPr marL="0" lvl="0" indent="0">
              <a:buNone/>
            </a:pPr>
            <a:r>
              <a:rPr lang="ru-RU" sz="1200" dirty="0">
                <a:solidFill>
                  <a:prstClr val="black"/>
                </a:solidFill>
                <a:latin typeface="Times New Roman" panose="02020603050405020304" pitchFamily="18" charset="0"/>
                <a:cs typeface="Times New Roman" panose="02020603050405020304" pitchFamily="18" charset="0"/>
              </a:rPr>
              <a:t>Медведь (загораживает дорогу). Не пытайтесь убежать, будете ответ держать!</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782883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276872"/>
            <a:ext cx="8229600" cy="4525963"/>
          </a:xfrm>
        </p:spPr>
        <p:txBody>
          <a:bodyPr/>
          <a:lstStyle/>
          <a:p>
            <a:pPr marL="0" lvl="0" indent="0">
              <a:buNone/>
            </a:pPr>
            <a:r>
              <a:rPr lang="ru-RU" sz="1400" dirty="0">
                <a:solidFill>
                  <a:prstClr val="black"/>
                </a:solidFill>
                <a:latin typeface="Times New Roman" panose="02020603050405020304" pitchFamily="18" charset="0"/>
                <a:cs typeface="Times New Roman" panose="02020603050405020304" pitchFamily="18" charset="0"/>
              </a:rPr>
              <a:t>Сова. Посмотрите, сосны, ели здесь пылали и горели. Это вы костер зажгли, а потом домой ушли? Накажу, ребята, вас, чтоб не делали проказ.</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Лиса. Я сейчас ужасно злая. Мне испортили красу. Посмотрите: от огня почернел хвост у меня.</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Волк. У меня глаза горят: наказать хочу ребят.</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Медведь. Отдавлю сейчас вам ноги, чтоб не знали в лес дороги.</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Мальчики плачут.</a:t>
            </a:r>
          </a:p>
          <a:p>
            <a:pPr marL="0" lvl="0" indent="0">
              <a:buNone/>
            </a:pPr>
            <a:r>
              <a:rPr lang="ru-RU" sz="1400" dirty="0" smtClean="0">
                <a:solidFill>
                  <a:prstClr val="black"/>
                </a:solidFill>
                <a:latin typeface="Times New Roman" panose="02020603050405020304" pitchFamily="18" charset="0"/>
                <a:cs typeface="Times New Roman" panose="02020603050405020304" pitchFamily="18" charset="0"/>
              </a:rPr>
              <a:t>Мальчики</a:t>
            </a:r>
            <a:r>
              <a:rPr lang="ru-RU" sz="1400" dirty="0">
                <a:solidFill>
                  <a:prstClr val="black"/>
                </a:solidFill>
                <a:latin typeface="Times New Roman" panose="02020603050405020304" pitchFamily="18" charset="0"/>
                <a:cs typeface="Times New Roman" panose="02020603050405020304" pitchFamily="18" charset="0"/>
              </a:rPr>
              <a:t>. Вы нас, звери, пощадите? Пожалейте, не губите! Слово честное даем: будем лес беречь, как дом. Все мы поняли отлично — отдаем свои мы спички!</a:t>
            </a:r>
          </a:p>
          <a:p>
            <a:pPr marL="0" lvl="0" indent="0">
              <a:buNone/>
            </a:pPr>
            <a:r>
              <a:rPr lang="ru-RU" sz="1400" dirty="0" smtClean="0">
                <a:solidFill>
                  <a:prstClr val="black"/>
                </a:solidFill>
                <a:latin typeface="Times New Roman" panose="02020603050405020304" pitchFamily="18" charset="0"/>
                <a:cs typeface="Times New Roman" panose="02020603050405020304" pitchFamily="18" charset="0"/>
              </a:rPr>
              <a:t>Зайка</a:t>
            </a:r>
            <a:r>
              <a:rPr lang="ru-RU" sz="1400" dirty="0">
                <a:solidFill>
                  <a:prstClr val="black"/>
                </a:solidFill>
                <a:latin typeface="Times New Roman" panose="02020603050405020304" pitchFamily="18" charset="0"/>
                <a:cs typeface="Times New Roman" panose="02020603050405020304" pitchFamily="18" charset="0"/>
              </a:rPr>
              <a:t>. Может, нам ребят простить? Может, лучше всем дружить?</a:t>
            </a:r>
          </a:p>
          <a:p>
            <a:pPr marL="0" lvl="0" indent="0">
              <a:buNone/>
            </a:pPr>
            <a:r>
              <a:rPr lang="ru-RU" sz="1400" dirty="0" smtClean="0">
                <a:solidFill>
                  <a:prstClr val="black"/>
                </a:solidFill>
                <a:latin typeface="Times New Roman" panose="02020603050405020304" pitchFamily="18" charset="0"/>
                <a:cs typeface="Times New Roman" panose="02020603050405020304" pitchFamily="18" charset="0"/>
              </a:rPr>
              <a:t>Медведь</a:t>
            </a:r>
            <a:r>
              <a:rPr lang="ru-RU" sz="1400" dirty="0">
                <a:solidFill>
                  <a:prstClr val="black"/>
                </a:solidFill>
                <a:latin typeface="Times New Roman" panose="02020603050405020304" pitchFamily="18" charset="0"/>
                <a:cs typeface="Times New Roman" panose="02020603050405020304" pitchFamily="18" charset="0"/>
              </a:rPr>
              <a:t>. Кто других прощать умеет, может сделать мир добрее. Я за мир! А вы согласны?</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Заяц, волк, лиса, сова. Слово «мир» звучит прекрасно!</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Все вместе встают в полукруг.</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Лиса. Всегда шумите, сосны, ели!</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Волк. Всегда живи, зеленый лес!</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Медведь и сова. Не умолкайте, птичьи трели!</a:t>
            </a:r>
          </a:p>
          <a:p>
            <a:pPr marL="0" lvl="0" indent="0">
              <a:buNone/>
            </a:pPr>
            <a:r>
              <a:rPr lang="ru-RU" sz="1400" dirty="0">
                <a:solidFill>
                  <a:prstClr val="black"/>
                </a:solidFill>
                <a:latin typeface="Times New Roman" panose="02020603050405020304" pitchFamily="18" charset="0"/>
                <a:cs typeface="Times New Roman" panose="02020603050405020304" pitchFamily="18" charset="0"/>
              </a:rPr>
              <a:t>Зайка и мальчики. Свети нам, солнышко, с небес!</a:t>
            </a:r>
          </a:p>
          <a:p>
            <a:pPr marL="0" indent="0">
              <a:buNone/>
            </a:pPr>
            <a:endParaRPr lang="ru-RU" dirty="0"/>
          </a:p>
        </p:txBody>
      </p:sp>
    </p:spTree>
    <p:extLst>
      <p:ext uri="{BB962C8B-B14F-4D97-AF65-F5344CB8AC3E}">
        <p14:creationId xmlns:p14="http://schemas.microsoft.com/office/powerpoint/2010/main" xmlns="" val="19407346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060848"/>
            <a:ext cx="8856984" cy="4797152"/>
          </a:xfrm>
        </p:spPr>
        <p:txBody>
          <a:bodyPr/>
          <a:lstStyle/>
          <a:p>
            <a:pPr marL="0" indent="0">
              <a:buNone/>
            </a:pPr>
            <a:r>
              <a:rPr lang="ru-RU" sz="1400" u="sng" dirty="0">
                <a:latin typeface="Times New Roman" panose="02020603050405020304" pitchFamily="18" charset="0"/>
                <a:cs typeface="Times New Roman" panose="02020603050405020304" pitchFamily="18" charset="0"/>
              </a:rPr>
              <a:t>«Найди, что назову»</a:t>
            </a:r>
          </a:p>
          <a:p>
            <a:pPr marL="0" indent="0">
              <a:buNone/>
            </a:pPr>
            <a:r>
              <a:rPr lang="ru-RU" sz="1300" dirty="0">
                <a:latin typeface="Times New Roman" panose="02020603050405020304" pitchFamily="18" charset="0"/>
                <a:cs typeface="Times New Roman" panose="02020603050405020304" pitchFamily="18" charset="0"/>
              </a:rPr>
              <a:t>Первый вариант.</a:t>
            </a:r>
          </a:p>
          <a:p>
            <a:pPr marL="0" indent="0">
              <a:buNone/>
            </a:pPr>
            <a:r>
              <a:rPr lang="ru-RU" sz="1300" dirty="0">
                <a:latin typeface="Times New Roman" panose="02020603050405020304" pitchFamily="18" charset="0"/>
                <a:cs typeface="Times New Roman" panose="02020603050405020304" pitchFamily="18" charset="0"/>
              </a:rPr>
              <a:t>Дидактическая задача. Найти предмет по слову-названию.</a:t>
            </a:r>
          </a:p>
          <a:p>
            <a:pPr marL="0" indent="0">
              <a:buNone/>
            </a:pPr>
            <a:r>
              <a:rPr lang="ru-RU" sz="1300" dirty="0">
                <a:latin typeface="Times New Roman" panose="02020603050405020304" pitchFamily="18" charset="0"/>
                <a:cs typeface="Times New Roman" panose="02020603050405020304" pitchFamily="18" charset="0"/>
              </a:rPr>
              <a:t>Игровое действие. Поиск «спрятавшихся» овощей и фруктов.</a:t>
            </a:r>
          </a:p>
          <a:p>
            <a:pPr marL="0" indent="0">
              <a:buNone/>
            </a:pPr>
            <a:r>
              <a:rPr lang="ru-RU" sz="1300" dirty="0">
                <a:latin typeface="Times New Roman" panose="02020603050405020304" pitchFamily="18" charset="0"/>
                <a:cs typeface="Times New Roman" panose="02020603050405020304" pitchFamily="18" charset="0"/>
              </a:rPr>
              <a:t>Правила. Искать предмет можно в вазе, соответствующей по форме либо окраске названному овощу или фрукту (например, свекла, репа, редька; апельсин, помидор, яблоко и др.). Во все вазы заглядывать нельзя.</a:t>
            </a:r>
          </a:p>
          <a:p>
            <a:pPr marL="0" indent="0">
              <a:buNone/>
            </a:pPr>
            <a:r>
              <a:rPr lang="ru-RU" sz="1300" dirty="0">
                <a:latin typeface="Times New Roman" panose="02020603050405020304" pitchFamily="18" charset="0"/>
                <a:cs typeface="Times New Roman" panose="02020603050405020304" pitchFamily="18" charset="0"/>
              </a:rPr>
              <a:t>Оборудование. Овощи и фрукты разложить по краю стола, чтобы хорошо была видна их форма, величина. Овощи и фрукты брать лучше одинаковые по величине, но разной окраски (несколько яблок, груш и др.), разной величины с постоянной окраской (морковь, свекла, капуста).</a:t>
            </a:r>
          </a:p>
          <a:p>
            <a:pPr marL="0" indent="0">
              <a:buNone/>
            </a:pPr>
            <a:r>
              <a:rPr lang="ru-RU" sz="1300" dirty="0">
                <a:latin typeface="Times New Roman" panose="02020603050405020304" pitchFamily="18" charset="0"/>
                <a:cs typeface="Times New Roman" panose="02020603050405020304" pitchFamily="18" charset="0"/>
              </a:rPr>
              <a:t>Ход игры. Воспитатель предлагает одному из детей: «Найди маленькую морковку и покажи </a:t>
            </a:r>
            <a:r>
              <a:rPr lang="ru-RU" sz="1300" dirty="0" smtClean="0">
                <a:latin typeface="Times New Roman" panose="02020603050405020304" pitchFamily="18" charset="0"/>
                <a:cs typeface="Times New Roman" panose="02020603050405020304" pitchFamily="18" charset="0"/>
              </a:rPr>
              <a:t>её </a:t>
            </a:r>
            <a:r>
              <a:rPr lang="ru-RU" sz="1300" dirty="0">
                <a:latin typeface="Times New Roman" panose="02020603050405020304" pitchFamily="18" charset="0"/>
                <a:cs typeface="Times New Roman" panose="02020603050405020304" pitchFamily="18" charset="0"/>
              </a:rPr>
              <a:t>всем». Или: «Найди желтое яблоко, покажи его детям»; «Покатай яблоко и скажи, какое оно по форме</a:t>
            </a:r>
            <a:r>
              <a:rPr lang="ru-RU" sz="1300" dirty="0" smtClean="0">
                <a:latin typeface="Times New Roman" panose="02020603050405020304" pitchFamily="18" charset="0"/>
                <a:cs typeface="Times New Roman" panose="02020603050405020304" pitchFamily="18" charset="0"/>
              </a:rPr>
              <a:t>». </a:t>
            </a:r>
            <a:r>
              <a:rPr lang="ru-RU" sz="1300" dirty="0">
                <a:latin typeface="Times New Roman" panose="02020603050405020304" pitchFamily="18" charset="0"/>
                <a:cs typeface="Times New Roman" panose="02020603050405020304" pitchFamily="18" charset="0"/>
              </a:rPr>
              <a:t>Ребенок находит предмет, показывает его остальным детям, пытается определить форму. Если ребенок затрудняется, педагог может назвать яркий отличительный признак этого овоща или фрукта. Например: «Покажи желтую репку (черную редьку)». И т.п.</a:t>
            </a:r>
          </a:p>
          <a:p>
            <a:pPr marL="0" indent="0">
              <a:buNone/>
            </a:pPr>
            <a:r>
              <a:rPr lang="ru-RU" sz="1300" dirty="0">
                <a:latin typeface="Times New Roman" panose="02020603050405020304" pitchFamily="18" charset="0"/>
                <a:cs typeface="Times New Roman" panose="02020603050405020304" pitchFamily="18" charset="0"/>
              </a:rPr>
              <a:t>Второй вариант.</a:t>
            </a:r>
          </a:p>
          <a:p>
            <a:pPr marL="0" indent="0">
              <a:buNone/>
            </a:pPr>
            <a:r>
              <a:rPr lang="ru-RU" sz="1300" dirty="0">
                <a:latin typeface="Times New Roman" panose="02020603050405020304" pitchFamily="18" charset="0"/>
                <a:cs typeface="Times New Roman" panose="02020603050405020304" pitchFamily="18" charset="0"/>
              </a:rPr>
              <a:t>Овощи и фрукты укладывают в вазы разной формы: шарообразной, овальной, удлиненной. При этом форма вазы должна соответствовать форме спрятанного в нее предмета. Дети ищут названный предмет.</a:t>
            </a:r>
          </a:p>
          <a:p>
            <a:pPr marL="0" indent="0">
              <a:buNone/>
            </a:pPr>
            <a:r>
              <a:rPr lang="ru-RU" sz="1300" dirty="0">
                <a:latin typeface="Times New Roman" panose="02020603050405020304" pitchFamily="18" charset="0"/>
                <a:cs typeface="Times New Roman" panose="02020603050405020304" pitchFamily="18" charset="0"/>
              </a:rPr>
              <a:t>Третий вариант.</a:t>
            </a:r>
          </a:p>
          <a:p>
            <a:pPr marL="0" indent="0">
              <a:buNone/>
            </a:pPr>
            <a:r>
              <a:rPr lang="ru-RU" sz="1300" dirty="0">
                <a:latin typeface="Times New Roman" panose="02020603050405020304" pitchFamily="18" charset="0"/>
                <a:cs typeface="Times New Roman" panose="02020603050405020304" pitchFamily="18" charset="0"/>
              </a:rPr>
              <a:t>Игра оборудуется и проводится так же, как и в первых двух вариантах. Здесь решается задача — закрепить в памяти дошкольников окраску </a:t>
            </a:r>
            <a:r>
              <a:rPr lang="ru-RU" sz="1300" dirty="0" smtClean="0">
                <a:latin typeface="Times New Roman" panose="02020603050405020304" pitchFamily="18" charset="0"/>
                <a:cs typeface="Times New Roman" panose="02020603050405020304" pitchFamily="18" charset="0"/>
              </a:rPr>
              <a:t>предметов. Овощи </a:t>
            </a:r>
            <a:r>
              <a:rPr lang="ru-RU" sz="1300" dirty="0">
                <a:latin typeface="Times New Roman" panose="02020603050405020304" pitchFamily="18" charset="0"/>
                <a:cs typeface="Times New Roman" panose="02020603050405020304" pitchFamily="18" charset="0"/>
              </a:rPr>
              <a:t>и фрукты раскладывают (прячут) в вазы разной окраски в соответствии с окраской </a:t>
            </a:r>
            <a:r>
              <a:rPr lang="ru-RU" sz="1300" dirty="0" smtClean="0">
                <a:latin typeface="Times New Roman" panose="02020603050405020304" pitchFamily="18" charset="0"/>
                <a:cs typeface="Times New Roman" panose="02020603050405020304" pitchFamily="18" charset="0"/>
              </a:rPr>
              <a:t>предмета.</a:t>
            </a:r>
            <a:endParaRPr lang="ru-RU" sz="1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24325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916832"/>
            <a:ext cx="8856984" cy="4824536"/>
          </a:xfrm>
        </p:spPr>
        <p:txBody>
          <a:bodyPr/>
          <a:lstStyle/>
          <a:p>
            <a:pPr marL="0" indent="0">
              <a:buNone/>
            </a:pPr>
            <a:r>
              <a:rPr lang="ru-RU" sz="1400" dirty="0" smtClean="0">
                <a:latin typeface="Times New Roman" panose="02020603050405020304" pitchFamily="18" charset="0"/>
                <a:cs typeface="Times New Roman" panose="02020603050405020304" pitchFamily="18" charset="0"/>
              </a:rPr>
              <a:t> </a:t>
            </a:r>
            <a:r>
              <a:rPr lang="ru-RU" sz="1400" u="sng" dirty="0">
                <a:latin typeface="Times New Roman" panose="02020603050405020304" pitchFamily="18" charset="0"/>
                <a:cs typeface="Times New Roman" panose="02020603050405020304" pitchFamily="18" charset="0"/>
              </a:rPr>
              <a:t>«Чудесный мешочек»</a:t>
            </a:r>
          </a:p>
          <a:p>
            <a:pPr marL="0" indent="0">
              <a:buNone/>
            </a:pPr>
            <a:r>
              <a:rPr lang="ru-RU" sz="1400" dirty="0">
                <a:latin typeface="Times New Roman" panose="02020603050405020304" pitchFamily="18" charset="0"/>
                <a:cs typeface="Times New Roman" panose="02020603050405020304" pitchFamily="18" charset="0"/>
              </a:rPr>
              <a:t>Первый вариант.</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Узнать предмет при помощи одного из анализаторов.</a:t>
            </a:r>
          </a:p>
          <a:p>
            <a:pPr marL="0" indent="0">
              <a:buNone/>
            </a:pPr>
            <a:r>
              <a:rPr lang="ru-RU" sz="1400" dirty="0">
                <a:latin typeface="Times New Roman" panose="02020603050405020304" pitchFamily="18" charset="0"/>
                <a:cs typeface="Times New Roman" panose="02020603050405020304" pitchFamily="18" charset="0"/>
              </a:rPr>
              <a:t>Игровое действие. Поиск на ощупь спрятанного предмета.</a:t>
            </a:r>
          </a:p>
          <a:p>
            <a:pPr marL="0" indent="0">
              <a:buNone/>
            </a:pPr>
            <a:r>
              <a:rPr lang="ru-RU" sz="1400" dirty="0">
                <a:latin typeface="Times New Roman" panose="02020603050405020304" pitchFamily="18" charset="0"/>
                <a:cs typeface="Times New Roman" panose="02020603050405020304" pitchFamily="18" charset="0"/>
              </a:rPr>
              <a:t>Правила. В мешочек заглядывать нельзя. Сначала нужно определить, что в руке, а потом показать предмет всем остальным.</a:t>
            </a:r>
          </a:p>
          <a:p>
            <a:pPr marL="0" indent="0">
              <a:buNone/>
            </a:pPr>
            <a:r>
              <a:rPr lang="ru-RU" sz="1400" dirty="0">
                <a:latin typeface="Times New Roman" panose="02020603050405020304" pitchFamily="18" charset="0"/>
                <a:cs typeface="Times New Roman" panose="02020603050405020304" pitchFamily="18" charset="0"/>
              </a:rPr>
              <a:t>Оборудование. Для первых игр подбирают овощи и фрукты, резко отличающиеся по форме, деталям, затем более похожие. Небольшой мешочек (непрозрачный).</a:t>
            </a:r>
          </a:p>
          <a:p>
            <a:pPr marL="0" indent="0">
              <a:buNone/>
            </a:pPr>
            <a:r>
              <a:rPr lang="ru-RU" sz="1400" dirty="0">
                <a:latin typeface="Times New Roman" panose="02020603050405020304" pitchFamily="18" charset="0"/>
                <a:cs typeface="Times New Roman" panose="02020603050405020304" pitchFamily="18" charset="0"/>
              </a:rPr>
              <a:t>Ход игры. Воспитатель опускает овощи и фрукты в мешочек и просит наблюдать, что он будет делать. Затем предлагает одному из ребят: «Найди на ощупь, не глядя в мешочек, что хочешь. А теперь скажи, что ты взял». Или можно попросить: «Найди то, что я скажу (назову)». По очереди задание выполняют все дети.</a:t>
            </a:r>
          </a:p>
          <a:p>
            <a:pPr marL="0" indent="0">
              <a:buNone/>
            </a:pPr>
            <a:r>
              <a:rPr lang="ru-RU" sz="1400" dirty="0">
                <a:latin typeface="Times New Roman" panose="02020603050405020304" pitchFamily="18" charset="0"/>
                <a:cs typeface="Times New Roman" panose="02020603050405020304" pitchFamily="18" charset="0"/>
              </a:rPr>
              <a:t>Примечание. В последующем варианте при повторении игры мешочек наполняют заранее. Дети не должны видеть, что туда прячут.</a:t>
            </a:r>
          </a:p>
          <a:p>
            <a:pPr marL="0" indent="0">
              <a:buNone/>
            </a:pPr>
            <a:r>
              <a:rPr lang="ru-RU" sz="1400" dirty="0">
                <a:latin typeface="Times New Roman" panose="02020603050405020304" pitchFamily="18" charset="0"/>
                <a:cs typeface="Times New Roman" panose="02020603050405020304" pitchFamily="18" charset="0"/>
              </a:rPr>
              <a:t>Второй вариант (для детей средней группы).</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Узнать предмет на ощупь по перечисленным признакам.</a:t>
            </a:r>
          </a:p>
          <a:p>
            <a:pPr marL="0" indent="0">
              <a:buNone/>
            </a:pPr>
            <a:r>
              <a:rPr lang="ru-RU" sz="1400" dirty="0">
                <a:latin typeface="Times New Roman" panose="02020603050405020304" pitchFamily="18" charset="0"/>
                <a:cs typeface="Times New Roman" panose="02020603050405020304" pitchFamily="18" charset="0"/>
              </a:rPr>
              <a:t>Ход игры. Воспитатель перечисляет признаки, которые можно воспринять на ощупь: форму, ее детали, поверхность, плоскость — и просит: «Найди в мешочке то, что похоже на шарик, но с длинным хвостом, твердое, негладкое». Ребенок по описанию ищет и находит свеклу.</a:t>
            </a:r>
          </a:p>
          <a:p>
            <a:pPr marL="0" indent="0">
              <a:buNone/>
            </a:pPr>
            <a:r>
              <a:rPr lang="ru-RU" sz="1400" dirty="0">
                <a:latin typeface="Times New Roman" panose="02020603050405020304" pitchFamily="18" charset="0"/>
                <a:cs typeface="Times New Roman" panose="02020603050405020304" pitchFamily="18" charset="0"/>
              </a:rPr>
              <a:t>Сначала в мешочек опускают овощи и фрукты, резко отличающиеся по форме. При повторении игры предметы можно подбирать похожие по форме, но отличающиеся другими признаками.</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94713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2060848"/>
            <a:ext cx="8928992" cy="4653136"/>
          </a:xfrm>
        </p:spPr>
        <p:txBody>
          <a:bodyPr/>
          <a:lstStyle/>
          <a:p>
            <a:pPr marL="0" indent="0">
              <a:buNone/>
            </a:pPr>
            <a:r>
              <a:rPr lang="ru-RU" sz="1400" u="sng" dirty="0" smtClean="0">
                <a:latin typeface="Times New Roman" panose="02020603050405020304" pitchFamily="18" charset="0"/>
                <a:cs typeface="Times New Roman" panose="02020603050405020304" pitchFamily="18" charset="0"/>
              </a:rPr>
              <a:t>«</a:t>
            </a:r>
            <a:r>
              <a:rPr lang="ru-RU" sz="1400" u="sng" dirty="0">
                <a:latin typeface="Times New Roman" panose="02020603050405020304" pitchFamily="18" charset="0"/>
                <a:cs typeface="Times New Roman" panose="02020603050405020304" pitchFamily="18" charset="0"/>
              </a:rPr>
              <a:t>Опиши, я отгадаю»</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Выделить и назвать характерные признаки предмета в ответ на вопросы взрослого.</a:t>
            </a:r>
          </a:p>
          <a:p>
            <a:pPr marL="0" indent="0">
              <a:buNone/>
            </a:pPr>
            <a:r>
              <a:rPr lang="ru-RU" sz="1400" dirty="0">
                <a:latin typeface="Times New Roman" panose="02020603050405020304" pitchFamily="18" charset="0"/>
                <a:cs typeface="Times New Roman" panose="02020603050405020304" pitchFamily="18" charset="0"/>
              </a:rPr>
              <a:t>Игровое действие. Загадывание взрослому загадок.</a:t>
            </a:r>
          </a:p>
          <a:p>
            <a:pPr marL="0" indent="0">
              <a:buNone/>
            </a:pPr>
            <a:r>
              <a:rPr lang="ru-RU" sz="1400" dirty="0">
                <a:latin typeface="Times New Roman" panose="02020603050405020304" pitchFamily="18" charset="0"/>
                <a:cs typeface="Times New Roman" panose="02020603050405020304" pitchFamily="18" charset="0"/>
              </a:rPr>
              <a:t>Правила. Нельзя называть то, что описывают. Отвечать на вопросы воспитателя четко и правильно.</a:t>
            </a:r>
          </a:p>
          <a:p>
            <a:pPr marL="0" indent="0">
              <a:buNone/>
            </a:pPr>
            <a:r>
              <a:rPr lang="ru-RU" sz="1400" dirty="0">
                <a:latin typeface="Times New Roman" panose="02020603050405020304" pitchFamily="18" charset="0"/>
                <a:cs typeface="Times New Roman" panose="02020603050405020304" pitchFamily="18" charset="0"/>
              </a:rPr>
              <a:t>Оборудование. Овощи и фрукты раскладывают на столе. Стул воспитателя ставят так, чтобы растения ему не были видны.</a:t>
            </a:r>
          </a:p>
          <a:p>
            <a:pPr marL="0" indent="0">
              <a:buNone/>
            </a:pPr>
            <a:r>
              <a:rPr lang="ru-RU" sz="1400" dirty="0">
                <a:latin typeface="Times New Roman" panose="02020603050405020304" pitchFamily="18" charset="0"/>
                <a:cs typeface="Times New Roman" panose="02020603050405020304" pitchFamily="18" charset="0"/>
              </a:rPr>
              <a:t>Ход игры. Педагог говорит детям: «Из овощей, что лежат на столе, выберите один. Я буду спрашивать, какой он, а вы отвечайте. Только не говорите его название. Я попробую отгадать по вашим ответам». Затем воспитатель начинает задавать вопросы в определенной последовательности: «Какой по форме? Везде, как шарик? Ямки есть? Какого цвета?» И т. д.</a:t>
            </a:r>
          </a:p>
          <a:p>
            <a:pPr marL="0" indent="0">
              <a:buNone/>
            </a:pPr>
            <a:r>
              <a:rPr lang="ru-RU" sz="1400" dirty="0">
                <a:latin typeface="Times New Roman" panose="02020603050405020304" pitchFamily="18" charset="0"/>
                <a:cs typeface="Times New Roman" panose="02020603050405020304" pitchFamily="18" charset="0"/>
              </a:rPr>
              <a:t>Дети подробно отвечают на вопросы. После того как ребята расскажут о характерных признаках предмета, воспитатель отгадывает загадки</a:t>
            </a:r>
            <a:r>
              <a:rPr lang="ru-RU" sz="1400" dirty="0" smtClean="0">
                <a:latin typeface="Times New Roman" panose="02020603050405020304" pitchFamily="18" charset="0"/>
                <a:cs typeface="Times New Roman" panose="02020603050405020304" pitchFamily="18" charset="0"/>
              </a:rPr>
              <a:t>.</a:t>
            </a:r>
          </a:p>
          <a:p>
            <a:pPr marL="0" indent="0">
              <a:buNone/>
            </a:pPr>
            <a:r>
              <a:rPr lang="ru-RU" sz="1400" u="sng" dirty="0">
                <a:latin typeface="Times New Roman" panose="02020603050405020304" pitchFamily="18" charset="0"/>
                <a:cs typeface="Times New Roman" panose="02020603050405020304" pitchFamily="18" charset="0"/>
              </a:rPr>
              <a:t>«Угадай, что в руке»</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Узнать названный предмет с помощью одного из анализаторов.</a:t>
            </a:r>
          </a:p>
          <a:p>
            <a:pPr marL="0" indent="0">
              <a:buNone/>
            </a:pPr>
            <a:r>
              <a:rPr lang="ru-RU" sz="1400" dirty="0">
                <a:latin typeface="Times New Roman" panose="02020603050405020304" pitchFamily="18" charset="0"/>
                <a:cs typeface="Times New Roman" panose="02020603050405020304" pitchFamily="18" charset="0"/>
              </a:rPr>
              <a:t>Игровое действие. Бег к воспитателю с предметом, узнанным на ощупь.</a:t>
            </a:r>
          </a:p>
          <a:p>
            <a:pPr marL="0" indent="0">
              <a:buNone/>
            </a:pPr>
            <a:r>
              <a:rPr lang="ru-RU" sz="1400" dirty="0">
                <a:latin typeface="Times New Roman" panose="02020603050405020304" pitchFamily="18" charset="0"/>
                <a:cs typeface="Times New Roman" panose="02020603050405020304" pitchFamily="18" charset="0"/>
              </a:rPr>
              <a:t>Правило. Смотреть на то, что лежит в руке, нельзя. Нужно узнать на ощупь.</a:t>
            </a:r>
          </a:p>
          <a:p>
            <a:pPr marL="0" indent="0">
              <a:buNone/>
            </a:pPr>
            <a:r>
              <a:rPr lang="ru-RU" sz="1400" dirty="0">
                <a:latin typeface="Times New Roman" panose="02020603050405020304" pitchFamily="18" charset="0"/>
                <a:cs typeface="Times New Roman" panose="02020603050405020304" pitchFamily="18" charset="0"/>
              </a:rPr>
              <a:t>Ход игры. Дети стоят, образуя круг. В руки, отведенные за спину, воспитатель раскладывает овощи и фрукты. Затем показывает всем любой из овощей. Дети, у которых в руках такой же, по команде подбегают к воспитателю.</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79131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916832"/>
            <a:ext cx="8579296" cy="4824536"/>
          </a:xfrm>
        </p:spPr>
        <p:txBody>
          <a:bodyPr/>
          <a:lstStyle/>
          <a:p>
            <a:pPr marL="0" indent="0">
              <a:buNone/>
            </a:pPr>
            <a:r>
              <a:rPr lang="ru-RU" sz="1600" u="sng" dirty="0" smtClean="0">
                <a:latin typeface="Times New Roman" panose="02020603050405020304" pitchFamily="18" charset="0"/>
                <a:cs typeface="Times New Roman" panose="02020603050405020304" pitchFamily="18" charset="0"/>
              </a:rPr>
              <a:t>«</a:t>
            </a:r>
            <a:r>
              <a:rPr lang="ru-RU" sz="1600" u="sng" dirty="0">
                <a:latin typeface="Times New Roman" panose="02020603050405020304" pitchFamily="18" charset="0"/>
                <a:cs typeface="Times New Roman" panose="02020603050405020304" pitchFamily="18" charset="0"/>
              </a:rPr>
              <a:t>Опиши, мы отгадаем»</a:t>
            </a:r>
          </a:p>
          <a:p>
            <a:pPr marL="0" indent="0">
              <a:buNone/>
            </a:pPr>
            <a:r>
              <a:rPr lang="ru-RU" sz="1400" dirty="0">
                <a:latin typeface="Times New Roman" panose="02020603050405020304" pitchFamily="18" charset="0"/>
                <a:cs typeface="Times New Roman" panose="02020603050405020304" pitchFamily="18" charset="0"/>
              </a:rPr>
              <a:t>Первый вариант.</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Описать предметы и найти их по описанию.</a:t>
            </a:r>
          </a:p>
          <a:p>
            <a:pPr marL="0" indent="0">
              <a:buNone/>
            </a:pPr>
            <a:r>
              <a:rPr lang="ru-RU" sz="1400" dirty="0">
                <a:latin typeface="Times New Roman" panose="02020603050405020304" pitchFamily="18" charset="0"/>
                <a:cs typeface="Times New Roman" panose="02020603050405020304" pitchFamily="18" charset="0"/>
              </a:rPr>
              <a:t>Игровые действия. Загадывание и отгадывание загадок о растениях.</a:t>
            </a:r>
          </a:p>
          <a:p>
            <a:pPr marL="0" indent="0">
              <a:buNone/>
            </a:pPr>
            <a:r>
              <a:rPr lang="ru-RU" sz="1400" dirty="0">
                <a:latin typeface="Times New Roman" panose="02020603050405020304" pitchFamily="18" charset="0"/>
                <a:cs typeface="Times New Roman" panose="02020603050405020304" pitchFamily="18" charset="0"/>
              </a:rPr>
              <a:t>Правила. Дать описание подробно и четко в принятой последовательности.</a:t>
            </a:r>
          </a:p>
          <a:p>
            <a:pPr marL="0" indent="0">
              <a:buNone/>
            </a:pPr>
            <a:r>
              <a:rPr lang="ru-RU" sz="1400" dirty="0">
                <a:latin typeface="Times New Roman" panose="02020603050405020304" pitchFamily="18" charset="0"/>
                <a:cs typeface="Times New Roman" panose="02020603050405020304" pitchFamily="18" charset="0"/>
              </a:rPr>
              <a:t>Ход игры. Ребенок (водящий) выходит за дверь, а остальные дети составляют описание одного из овощей или фруктов. Когда водящий возвращается, один из ребят рассказывает о характерных признаках предмета, который надо узнать и назвать.</a:t>
            </a:r>
          </a:p>
          <a:p>
            <a:pPr marL="0" indent="0">
              <a:buNone/>
            </a:pPr>
            <a:r>
              <a:rPr lang="ru-RU" sz="1400" dirty="0">
                <a:latin typeface="Times New Roman" panose="02020603050405020304" pitchFamily="18" charset="0"/>
                <a:cs typeface="Times New Roman" panose="02020603050405020304" pitchFamily="18" charset="0"/>
              </a:rPr>
              <a:t>Второй вариант.</a:t>
            </a:r>
          </a:p>
          <a:p>
            <a:pPr marL="0" indent="0">
              <a:buNone/>
            </a:pPr>
            <a:r>
              <a:rPr lang="ru-RU" sz="1400" dirty="0">
                <a:latin typeface="Times New Roman" panose="02020603050405020304" pitchFamily="18" charset="0"/>
                <a:cs typeface="Times New Roman" panose="02020603050405020304" pitchFamily="18" charset="0"/>
              </a:rPr>
              <a:t>Воспитатель предлагает одному ребенку загадать загадку — описать какой-либо овощ, например свеклу, так, чтобы дети узнали, о чем он говорит. Воспитатель предупреждает водящего, что на загаданный предмет не надо долго смотреть, так как дети могут увидеть, на что он смотрит, и сразу угадают. Следует напомнить последовательность описания: сначала надо рассказать о форме, ее деталях, затем о плотности, окраске, вкусе.</a:t>
            </a:r>
          </a:p>
          <a:p>
            <a:pPr marL="0" indent="0">
              <a:buNone/>
            </a:pPr>
            <a:r>
              <a:rPr lang="ru-RU" sz="1400" dirty="0">
                <a:latin typeface="Times New Roman" panose="02020603050405020304" pitchFamily="18" charset="0"/>
                <a:cs typeface="Times New Roman" panose="02020603050405020304" pitchFamily="18" charset="0"/>
              </a:rPr>
              <a:t>Примечание. Игры рекомендуется проводить с детьми 4—5 лет. </a:t>
            </a:r>
            <a:endParaRPr lang="ru-RU" sz="16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9982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44824"/>
            <a:ext cx="8928992" cy="4896544"/>
          </a:xfrm>
        </p:spPr>
        <p:txBody>
          <a:bodyPr/>
          <a:lstStyle/>
          <a:p>
            <a:pPr marL="0" indent="0" algn="ctr">
              <a:buNone/>
            </a:pPr>
            <a:r>
              <a:rPr lang="ru-RU" sz="1400" b="1" i="1" dirty="0" smtClean="0">
                <a:latin typeface="Times New Roman" panose="02020603050405020304" pitchFamily="18" charset="0"/>
                <a:cs typeface="Times New Roman" panose="02020603050405020304" pitchFamily="18" charset="0"/>
              </a:rPr>
              <a:t>Игры по ознакомлению с растениями.</a:t>
            </a:r>
          </a:p>
          <a:p>
            <a:pPr marL="0" indent="0">
              <a:buNone/>
            </a:pPr>
            <a:r>
              <a:rPr lang="ru-RU" sz="1400" u="sng" dirty="0" smtClean="0">
                <a:latin typeface="Times New Roman" panose="02020603050405020304" pitchFamily="18" charset="0"/>
                <a:cs typeface="Times New Roman" panose="02020603050405020304" pitchFamily="18" charset="0"/>
              </a:rPr>
              <a:t>«</a:t>
            </a:r>
            <a:r>
              <a:rPr lang="ru-RU" sz="1400" u="sng" dirty="0">
                <a:latin typeface="Times New Roman" panose="02020603050405020304" pitchFamily="18" charset="0"/>
                <a:cs typeface="Times New Roman" panose="02020603050405020304" pitchFamily="18" charset="0"/>
              </a:rPr>
              <a:t>Найди такой же»</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Найти предметы по сходству.</a:t>
            </a:r>
          </a:p>
          <a:p>
            <a:pPr marL="0" indent="0">
              <a:buNone/>
            </a:pPr>
            <a:r>
              <a:rPr lang="ru-RU" sz="1400" dirty="0">
                <a:latin typeface="Times New Roman" panose="02020603050405020304" pitchFamily="18" charset="0"/>
                <a:cs typeface="Times New Roman" panose="02020603050405020304" pitchFamily="18" charset="0"/>
              </a:rPr>
              <a:t>Игровое действие. Поиск похожего предмета.</a:t>
            </a:r>
          </a:p>
          <a:p>
            <a:pPr marL="0" indent="0">
              <a:buNone/>
            </a:pPr>
            <a:r>
              <a:rPr lang="ru-RU" sz="1400" dirty="0">
                <a:latin typeface="Times New Roman" panose="02020603050405020304" pitchFamily="18" charset="0"/>
                <a:cs typeface="Times New Roman" panose="02020603050405020304" pitchFamily="18" charset="0"/>
              </a:rPr>
              <a:t>Правило. Показывать узнанное растение можно только по сигналу воспитателя, выслушав его описание.</a:t>
            </a:r>
          </a:p>
          <a:p>
            <a:pPr marL="0" indent="0">
              <a:buNone/>
            </a:pPr>
            <a:r>
              <a:rPr lang="ru-RU" sz="1400" dirty="0">
                <a:latin typeface="Times New Roman" panose="02020603050405020304" pitchFamily="18" charset="0"/>
                <a:cs typeface="Times New Roman" panose="02020603050405020304" pitchFamily="18" charset="0"/>
              </a:rPr>
              <a:t>Оборудование. Одинаковые растения (по 3—4) расставлены на двух столах.</a:t>
            </a:r>
          </a:p>
          <a:p>
            <a:pPr marL="0" indent="0">
              <a:buNone/>
            </a:pPr>
            <a:r>
              <a:rPr lang="ru-RU" sz="1400" dirty="0">
                <a:latin typeface="Times New Roman" panose="02020603050405020304" pitchFamily="18" charset="0"/>
                <a:cs typeface="Times New Roman" panose="02020603050405020304" pitchFamily="18" charset="0"/>
              </a:rPr>
              <a:t>Ход игры. Воспитатель показывает какое-нибудь растение на одном из столов, описывает его характерные признаки, а затем предлагает ребенку найти такое же на другом столе. (Можно попросить детей найти такие же растения в групповой комнате.)</a:t>
            </a:r>
          </a:p>
          <a:p>
            <a:pPr marL="0" indent="0">
              <a:buNone/>
            </a:pPr>
            <a:r>
              <a:rPr lang="ru-RU" sz="1400" dirty="0">
                <a:latin typeface="Times New Roman" panose="02020603050405020304" pitchFamily="18" charset="0"/>
                <a:cs typeface="Times New Roman" panose="02020603050405020304" pitchFamily="18" charset="0"/>
              </a:rPr>
              <a:t>Игру повторяют с каждым из растений, находящихся на столах.</a:t>
            </a:r>
          </a:p>
          <a:p>
            <a:pPr marL="0" indent="0">
              <a:buNone/>
            </a:pPr>
            <a:r>
              <a:rPr lang="ru-RU" sz="1400" u="sng" dirty="0">
                <a:latin typeface="Times New Roman" panose="02020603050405020304" pitchFamily="18" charset="0"/>
                <a:cs typeface="Times New Roman" panose="02020603050405020304" pitchFamily="18" charset="0"/>
              </a:rPr>
              <a:t>«Что изменилось?»</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Найти предметы по сходству.</a:t>
            </a:r>
          </a:p>
          <a:p>
            <a:pPr marL="0" indent="0">
              <a:buNone/>
            </a:pPr>
            <a:r>
              <a:rPr lang="ru-RU" sz="1400" dirty="0">
                <a:latin typeface="Times New Roman" panose="02020603050405020304" pitchFamily="18" charset="0"/>
                <a:cs typeface="Times New Roman" panose="02020603050405020304" pitchFamily="18" charset="0"/>
              </a:rPr>
              <a:t>Игровое действие. Дети находят изменения в расположении предметов.</a:t>
            </a:r>
          </a:p>
          <a:p>
            <a:pPr marL="0" indent="0">
              <a:buNone/>
            </a:pPr>
            <a:r>
              <a:rPr lang="ru-RU" sz="1400" dirty="0">
                <a:latin typeface="Times New Roman" panose="02020603050405020304" pitchFamily="18" charset="0"/>
                <a:cs typeface="Times New Roman" panose="02020603050405020304" pitchFamily="18" charset="0"/>
              </a:rPr>
              <a:t>Правило. Смотреть на то, как воспитатель меняет растения местами, нельзя.</a:t>
            </a:r>
          </a:p>
          <a:p>
            <a:pPr marL="0" indent="0">
              <a:buNone/>
            </a:pPr>
            <a:r>
              <a:rPr lang="ru-RU" sz="1400" dirty="0">
                <a:latin typeface="Times New Roman" panose="02020603050405020304" pitchFamily="18" charset="0"/>
                <a:cs typeface="Times New Roman" panose="02020603050405020304" pitchFamily="18" charset="0"/>
              </a:rPr>
              <a:t>Оборудование. На двух столах ставят 3—4 одинаковых растения в определенной последовательности, например фикус, цветущая герань, аспарагус, душистая герань.</a:t>
            </a:r>
          </a:p>
          <a:p>
            <a:pPr marL="0" indent="0">
              <a:buNone/>
            </a:pPr>
            <a:r>
              <a:rPr lang="ru-RU" sz="1400" dirty="0">
                <a:latin typeface="Times New Roman" panose="02020603050405020304" pitchFamily="18" charset="0"/>
                <a:cs typeface="Times New Roman" panose="02020603050405020304" pitchFamily="18" charset="0"/>
              </a:rPr>
              <a:t>Ход игры. Воспитатель просит детей хорошо рассмотреть, как стоят растения, и закрыть глаза. В это время он меняет местами растения на одном столе. А затем просит детей переставить горшочки так, как они стоя ли прежде, сравнивая их расположение с порядком растений на другом столе.</a:t>
            </a:r>
          </a:p>
          <a:p>
            <a:pPr marL="0" indent="0">
              <a:buNone/>
            </a:pPr>
            <a:r>
              <a:rPr lang="ru-RU" sz="1400" dirty="0">
                <a:latin typeface="Times New Roman" panose="02020603050405020304" pitchFamily="18" charset="0"/>
                <a:cs typeface="Times New Roman" panose="02020603050405020304" pitchFamily="18" charset="0"/>
              </a:rPr>
              <a:t>После некоторых повторений можно провести игру с одним набором растений (без зрительного контроля).</a:t>
            </a: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71896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988840"/>
            <a:ext cx="8640960" cy="4752528"/>
          </a:xfrm>
        </p:spPr>
        <p:txBody>
          <a:bodyPr/>
          <a:lstStyle/>
          <a:p>
            <a:pPr marL="0" indent="0">
              <a:buNone/>
            </a:pPr>
            <a:r>
              <a:rPr lang="ru-RU" sz="1400" u="sng" dirty="0">
                <a:latin typeface="Times New Roman" panose="02020603050405020304" pitchFamily="18" charset="0"/>
                <a:cs typeface="Times New Roman" panose="02020603050405020304" pitchFamily="18" charset="0"/>
              </a:rPr>
              <a:t>«Чего не стало!»</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Назвать растение по памяти (без зрительного контроля).</a:t>
            </a:r>
          </a:p>
          <a:p>
            <a:pPr marL="0" indent="0">
              <a:buNone/>
            </a:pPr>
            <a:r>
              <a:rPr lang="ru-RU" sz="1400" dirty="0">
                <a:latin typeface="Times New Roman" panose="02020603050405020304" pitchFamily="18" charset="0"/>
                <a:cs typeface="Times New Roman" panose="02020603050405020304" pitchFamily="18" charset="0"/>
              </a:rPr>
              <a:t>Игровое действие. Отгадать, какого растения не стало.</a:t>
            </a:r>
          </a:p>
          <a:p>
            <a:pPr marL="0" indent="0">
              <a:buNone/>
            </a:pPr>
            <a:r>
              <a:rPr lang="ru-RU" sz="1400" dirty="0">
                <a:latin typeface="Times New Roman" panose="02020603050405020304" pitchFamily="18" charset="0"/>
                <a:cs typeface="Times New Roman" panose="02020603050405020304" pitchFamily="18" charset="0"/>
              </a:rPr>
              <a:t>Правило. Смотреть, какое растение убирают, нельзя.</a:t>
            </a:r>
          </a:p>
          <a:p>
            <a:pPr marL="0" indent="0">
              <a:buNone/>
            </a:pPr>
            <a:r>
              <a:rPr lang="ru-RU" sz="1400" dirty="0">
                <a:latin typeface="Times New Roman" panose="02020603050405020304" pitchFamily="18" charset="0"/>
                <a:cs typeface="Times New Roman" panose="02020603050405020304" pitchFamily="18" charset="0"/>
              </a:rPr>
              <a:t>Оборудование. На стол ставят 2—3 хорошо знакомых детям по прежним играм растения.</a:t>
            </a:r>
          </a:p>
          <a:p>
            <a:pPr marL="0" indent="0">
              <a:buNone/>
            </a:pPr>
            <a:r>
              <a:rPr lang="ru-RU" sz="1400" dirty="0">
                <a:latin typeface="Times New Roman" panose="02020603050405020304" pitchFamily="18" charset="0"/>
                <a:cs typeface="Times New Roman" panose="02020603050405020304" pitchFamily="18" charset="0"/>
              </a:rPr>
              <a:t>Ход игры. Воспитатель предлагает малышам посмотреть, какие растения стоят на столе, а потом закрыть глаза. В это время педагог одно растение убирает. Когда дети откроют глаза, педагог спрашивает: «Какого растения не стало?» Если получен правильный ответ, растение ставят на место, и игра повторяется с другим предметом</a:t>
            </a:r>
            <a:r>
              <a:rPr lang="ru-RU" sz="1400" dirty="0" smtClean="0">
                <a:latin typeface="Times New Roman" panose="02020603050405020304" pitchFamily="18" charset="0"/>
                <a:cs typeface="Times New Roman" panose="02020603050405020304" pitchFamily="18" charset="0"/>
              </a:rPr>
              <a:t>.</a:t>
            </a:r>
          </a:p>
          <a:p>
            <a:pPr marL="0" indent="0">
              <a:buNone/>
            </a:pPr>
            <a:r>
              <a:rPr lang="ru-RU" sz="1400" u="sng" dirty="0">
                <a:latin typeface="Times New Roman" panose="02020603050405020304" pitchFamily="18" charset="0"/>
                <a:cs typeface="Times New Roman" panose="02020603050405020304" pitchFamily="18" charset="0"/>
              </a:rPr>
              <a:t>«Продайте то, что назову»</a:t>
            </a:r>
          </a:p>
          <a:p>
            <a:pPr marL="0" indent="0">
              <a:buNone/>
            </a:pPr>
            <a:r>
              <a:rPr lang="ru-RU" sz="1400" dirty="0">
                <a:latin typeface="Times New Roman" panose="02020603050405020304" pitchFamily="18" charset="0"/>
                <a:cs typeface="Times New Roman" panose="02020603050405020304" pitchFamily="18" charset="0"/>
              </a:rPr>
              <a:t>Дидактическая задача. Найти предмет по названию.</a:t>
            </a:r>
          </a:p>
          <a:p>
            <a:pPr marL="0" indent="0">
              <a:buNone/>
            </a:pPr>
            <a:r>
              <a:rPr lang="ru-RU" sz="1400" dirty="0">
                <a:latin typeface="Times New Roman" panose="02020603050405020304" pitchFamily="18" charset="0"/>
                <a:cs typeface="Times New Roman" panose="02020603050405020304" pitchFamily="18" charset="0"/>
              </a:rPr>
              <a:t>Игровые действия. Выполнение ролей покупателя и продавца.</a:t>
            </a:r>
          </a:p>
          <a:p>
            <a:pPr marL="0" indent="0">
              <a:buNone/>
            </a:pPr>
            <a:r>
              <a:rPr lang="ru-RU" sz="1400" dirty="0">
                <a:latin typeface="Times New Roman" panose="02020603050405020304" pitchFamily="18" charset="0"/>
                <a:cs typeface="Times New Roman" panose="02020603050405020304" pitchFamily="18" charset="0"/>
              </a:rPr>
              <a:t>Правила. Покупатель должен назвать растение, но не показывать его. Продавец находит растение по названию.</a:t>
            </a:r>
          </a:p>
          <a:p>
            <a:pPr marL="0" indent="0">
              <a:buNone/>
            </a:pPr>
            <a:r>
              <a:rPr lang="ru-RU" sz="1400" dirty="0">
                <a:latin typeface="Times New Roman" panose="02020603050405020304" pitchFamily="18" charset="0"/>
                <a:cs typeface="Times New Roman" panose="02020603050405020304" pitchFamily="18" charset="0"/>
              </a:rPr>
              <a:t>Оборудование. Подобрать комнатные растения, полевые и садовые цветы. Разложить и расставить их на столе</a:t>
            </a:r>
          </a:p>
          <a:p>
            <a:pPr marL="0" indent="0">
              <a:buNone/>
            </a:pPr>
            <a:r>
              <a:rPr lang="ru-RU" sz="1400" dirty="0">
                <a:latin typeface="Times New Roman" panose="02020603050405020304" pitchFamily="18" charset="0"/>
                <a:cs typeface="Times New Roman" panose="02020603050405020304" pitchFamily="18" charset="0"/>
              </a:rPr>
              <a:t>Ход игры. Один ребенок — продавец, остальные — покупатели. Покупатели называют растения, которые хотят купить, продавец находит их и выдает покупку. В случае затруднения покупатель может назвать признаки растения.</a:t>
            </a:r>
          </a:p>
          <a:p>
            <a:pPr marL="0" indent="0">
              <a:buNone/>
            </a:pPr>
            <a:r>
              <a:rPr lang="ru-RU" sz="1400" dirty="0">
                <a:latin typeface="Times New Roman" panose="02020603050405020304" pitchFamily="18" charset="0"/>
                <a:cs typeface="Times New Roman" panose="02020603050405020304" pitchFamily="18" charset="0"/>
              </a:rPr>
              <a:t>Примечание. Игру рекомендуется проводить для детей 4-5 лет.</a:t>
            </a: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05070595"/>
      </p:ext>
    </p:extLst>
  </p:cSld>
  <p:clrMapOvr>
    <a:masterClrMapping/>
  </p:clrMapOvr>
</p:sld>
</file>

<file path=ppt/theme/theme1.xml><?xml version="1.0" encoding="utf-8"?>
<a:theme xmlns:a="http://schemas.openxmlformats.org/drawingml/2006/main" name="лица">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Шаблон 2</Template>
  <TotalTime>758</TotalTime>
  <Words>7717</Words>
  <Application>Microsoft Office PowerPoint</Application>
  <PresentationFormat>Экран (4:3)</PresentationFormat>
  <Paragraphs>361</Paragraphs>
  <Slides>35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35</vt:i4>
      </vt:variant>
    </vt:vector>
  </HeadingPairs>
  <TitlesOfParts>
    <vt:vector size="36" baseType="lpstr">
      <vt:lpstr>лица</vt:lpstr>
      <vt:lpstr>Экология для детей</vt:lpstr>
      <vt:lpstr>Дидактические игры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Шаблон</dc:title>
  <dc:creator>user</dc:creator>
  <cp:lastModifiedBy>A42F</cp:lastModifiedBy>
  <cp:revision>40</cp:revision>
  <cp:lastPrinted>2015-10-15T09:42:30Z</cp:lastPrinted>
  <dcterms:created xsi:type="dcterms:W3CDTF">2015-09-21T11:47:35Z</dcterms:created>
  <dcterms:modified xsi:type="dcterms:W3CDTF">2017-10-15T10:54:28Z</dcterms:modified>
</cp:coreProperties>
</file>